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74"/>
  </p:notesMasterIdLst>
  <p:handoutMasterIdLst>
    <p:handoutMasterId r:id="rId75"/>
  </p:handoutMasterIdLst>
  <p:sldIdLst>
    <p:sldId id="256" r:id="rId2"/>
    <p:sldId id="306" r:id="rId3"/>
    <p:sldId id="492" r:id="rId4"/>
    <p:sldId id="493" r:id="rId5"/>
    <p:sldId id="494" r:id="rId6"/>
    <p:sldId id="491" r:id="rId7"/>
    <p:sldId id="495" r:id="rId8"/>
    <p:sldId id="481" r:id="rId9"/>
    <p:sldId id="496" r:id="rId10"/>
    <p:sldId id="482" r:id="rId11"/>
    <p:sldId id="483" r:id="rId12"/>
    <p:sldId id="498" r:id="rId13"/>
    <p:sldId id="499" r:id="rId14"/>
    <p:sldId id="484" r:id="rId15"/>
    <p:sldId id="485" r:id="rId16"/>
    <p:sldId id="486" r:id="rId17"/>
    <p:sldId id="487" r:id="rId18"/>
    <p:sldId id="488" r:id="rId19"/>
    <p:sldId id="489" r:id="rId20"/>
    <p:sldId id="500" r:id="rId21"/>
    <p:sldId id="503" r:id="rId22"/>
    <p:sldId id="501" r:id="rId23"/>
    <p:sldId id="502" r:id="rId24"/>
    <p:sldId id="504" r:id="rId25"/>
    <p:sldId id="505" r:id="rId26"/>
    <p:sldId id="474" r:id="rId27"/>
    <p:sldId id="479" r:id="rId28"/>
    <p:sldId id="480" r:id="rId29"/>
    <p:sldId id="506" r:id="rId30"/>
    <p:sldId id="509" r:id="rId31"/>
    <p:sldId id="510" r:id="rId32"/>
    <p:sldId id="511" r:id="rId33"/>
    <p:sldId id="516" r:id="rId34"/>
    <p:sldId id="520" r:id="rId35"/>
    <p:sldId id="517" r:id="rId36"/>
    <p:sldId id="518" r:id="rId37"/>
    <p:sldId id="540" r:id="rId38"/>
    <p:sldId id="551" r:id="rId39"/>
    <p:sldId id="490" r:id="rId40"/>
    <p:sldId id="554" r:id="rId41"/>
    <p:sldId id="555" r:id="rId42"/>
    <p:sldId id="541" r:id="rId43"/>
    <p:sldId id="524" r:id="rId44"/>
    <p:sldId id="542" r:id="rId45"/>
    <p:sldId id="522" r:id="rId46"/>
    <p:sldId id="527" r:id="rId47"/>
    <p:sldId id="552" r:id="rId48"/>
    <p:sldId id="529" r:id="rId49"/>
    <p:sldId id="545" r:id="rId50"/>
    <p:sldId id="556" r:id="rId51"/>
    <p:sldId id="548" r:id="rId52"/>
    <p:sldId id="547" r:id="rId53"/>
    <p:sldId id="544" r:id="rId54"/>
    <p:sldId id="561" r:id="rId55"/>
    <p:sldId id="525" r:id="rId56"/>
    <p:sldId id="526" r:id="rId57"/>
    <p:sldId id="521" r:id="rId58"/>
    <p:sldId id="532" r:id="rId59"/>
    <p:sldId id="558" r:id="rId60"/>
    <p:sldId id="559" r:id="rId61"/>
    <p:sldId id="538" r:id="rId62"/>
    <p:sldId id="536" r:id="rId63"/>
    <p:sldId id="562" r:id="rId64"/>
    <p:sldId id="563" r:id="rId65"/>
    <p:sldId id="557" r:id="rId66"/>
    <p:sldId id="539" r:id="rId67"/>
    <p:sldId id="560" r:id="rId68"/>
    <p:sldId id="534" r:id="rId69"/>
    <p:sldId id="535" r:id="rId70"/>
    <p:sldId id="549" r:id="rId71"/>
    <p:sldId id="550" r:id="rId72"/>
    <p:sldId id="282" r:id="rId7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9" autoAdjust="0"/>
    <p:restoredTop sz="94580" autoAdjust="0"/>
  </p:normalViewPr>
  <p:slideViewPr>
    <p:cSldViewPr snapToGrid="0">
      <p:cViewPr varScale="1">
        <p:scale>
          <a:sx n="108" d="100"/>
          <a:sy n="108" d="100"/>
        </p:scale>
        <p:origin x="13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61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114029"/>
            <a:ext cx="7886700" cy="6042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ai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647026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11" r:id="rId3"/>
    <p:sldLayoutId id="2147483818" r:id="rId4"/>
    <p:sldLayoutId id="2147483819" r:id="rId5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None/>
        <a:defRPr sz="2400" i="0" u="sng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u="sng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24.png"/><Relationship Id="rId18" Type="http://schemas.openxmlformats.org/officeDocument/2006/relationships/image" Target="../media/image16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tags" Target="../tags/tag12.xml"/><Relationship Id="rId16" Type="http://schemas.openxmlformats.org/officeDocument/2006/relationships/image" Target="../media/image27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2.png"/><Relationship Id="rId5" Type="http://schemas.openxmlformats.org/officeDocument/2006/relationships/tags" Target="../tags/tag15.xml"/><Relationship Id="rId15" Type="http://schemas.openxmlformats.org/officeDocument/2006/relationships/image" Target="../media/image26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29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2.xml"/><Relationship Id="rId7" Type="http://schemas.openxmlformats.org/officeDocument/2006/relationships/image" Target="../media/image3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9.png"/><Relationship Id="rId5" Type="http://schemas.openxmlformats.org/officeDocument/2006/relationships/tags" Target="../tags/tag24.xml"/><Relationship Id="rId10" Type="http://schemas.openxmlformats.org/officeDocument/2006/relationships/image" Target="../media/image33.png"/><Relationship Id="rId4" Type="http://schemas.openxmlformats.org/officeDocument/2006/relationships/tags" Target="../tags/tag23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7.xml"/><Relationship Id="rId7" Type="http://schemas.openxmlformats.org/officeDocument/2006/relationships/image" Target="../media/image19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8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38.png"/><Relationship Id="rId5" Type="http://schemas.openxmlformats.org/officeDocument/2006/relationships/tags" Target="../tags/tag33.xml"/><Relationship Id="rId10" Type="http://schemas.openxmlformats.org/officeDocument/2006/relationships/image" Target="../media/image37.png"/><Relationship Id="rId4" Type="http://schemas.openxmlformats.org/officeDocument/2006/relationships/tags" Target="../tags/tag32.xml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3.png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39.png"/><Relationship Id="rId5" Type="http://schemas.openxmlformats.org/officeDocument/2006/relationships/tags" Target="../tags/tag39.xml"/><Relationship Id="rId10" Type="http://schemas.openxmlformats.org/officeDocument/2006/relationships/image" Target="../media/image38.png"/><Relationship Id="rId4" Type="http://schemas.openxmlformats.org/officeDocument/2006/relationships/tags" Target="../tags/tag38.xm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45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44.png"/><Relationship Id="rId17" Type="http://schemas.openxmlformats.org/officeDocument/2006/relationships/image" Target="../media/image41.png"/><Relationship Id="rId2" Type="http://schemas.openxmlformats.org/officeDocument/2006/relationships/tags" Target="../tags/tag42.xml"/><Relationship Id="rId16" Type="http://schemas.openxmlformats.org/officeDocument/2006/relationships/image" Target="../media/image40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39.png"/><Relationship Id="rId5" Type="http://schemas.openxmlformats.org/officeDocument/2006/relationships/tags" Target="../tags/tag45.xml"/><Relationship Id="rId15" Type="http://schemas.openxmlformats.org/officeDocument/2006/relationships/image" Target="../media/image47.png"/><Relationship Id="rId10" Type="http://schemas.openxmlformats.org/officeDocument/2006/relationships/image" Target="../media/image38.png"/><Relationship Id="rId4" Type="http://schemas.openxmlformats.org/officeDocument/2006/relationships/tags" Target="../tags/tag4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3" Type="http://schemas.openxmlformats.org/officeDocument/2006/relationships/tags" Target="../tags/tag51.xml"/><Relationship Id="rId21" Type="http://schemas.openxmlformats.org/officeDocument/2006/relationships/image" Target="../media/image55.png"/><Relationship Id="rId7" Type="http://schemas.openxmlformats.org/officeDocument/2006/relationships/tags" Target="../tags/tag55.xml"/><Relationship Id="rId12" Type="http://schemas.openxmlformats.org/officeDocument/2006/relationships/image" Target="../media/image48.jpg"/><Relationship Id="rId17" Type="http://schemas.openxmlformats.org/officeDocument/2006/relationships/image" Target="../media/image51.png"/><Relationship Id="rId2" Type="http://schemas.openxmlformats.org/officeDocument/2006/relationships/tags" Target="../tags/tag50.xml"/><Relationship Id="rId16" Type="http://schemas.openxmlformats.org/officeDocument/2006/relationships/image" Target="../media/image39.png"/><Relationship Id="rId20" Type="http://schemas.openxmlformats.org/officeDocument/2006/relationships/image" Target="../media/image54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3.xml"/><Relationship Id="rId15" Type="http://schemas.openxmlformats.org/officeDocument/2006/relationships/image" Target="../media/image38.png"/><Relationship Id="rId10" Type="http://schemas.openxmlformats.org/officeDocument/2006/relationships/tags" Target="../tags/tag58.xml"/><Relationship Id="rId19" Type="http://schemas.openxmlformats.org/officeDocument/2006/relationships/image" Target="../media/image53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50.png"/><Relationship Id="rId22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" Type="http://schemas.openxmlformats.org/officeDocument/2006/relationships/tags" Target="../tags/tag60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63.xml"/><Relationship Id="rId15" Type="http://schemas.openxmlformats.org/officeDocument/2006/relationships/image" Target="../media/image59.png"/><Relationship Id="rId10" Type="http://schemas.openxmlformats.org/officeDocument/2006/relationships/tags" Target="../tags/tag68.xml"/><Relationship Id="rId19" Type="http://schemas.openxmlformats.org/officeDocument/2006/relationships/image" Target="../media/image63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tags" Target="../tags/tag71.xml"/><Relationship Id="rId21" Type="http://schemas.openxmlformats.org/officeDocument/2006/relationships/image" Target="../media/image68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37.png"/><Relationship Id="rId25" Type="http://schemas.openxmlformats.org/officeDocument/2006/relationships/image" Target="../media/image72.png"/><Relationship Id="rId2" Type="http://schemas.openxmlformats.org/officeDocument/2006/relationships/tags" Target="../tags/tag70.xml"/><Relationship Id="rId16" Type="http://schemas.openxmlformats.org/officeDocument/2006/relationships/image" Target="../media/image36.png"/><Relationship Id="rId20" Type="http://schemas.openxmlformats.org/officeDocument/2006/relationships/image" Target="../media/image67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71.png"/><Relationship Id="rId5" Type="http://schemas.openxmlformats.org/officeDocument/2006/relationships/tags" Target="../tags/tag73.xml"/><Relationship Id="rId15" Type="http://schemas.openxmlformats.org/officeDocument/2006/relationships/slideLayout" Target="../slideLayouts/slideLayout3.xml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tags" Target="../tags/tag78.xml"/><Relationship Id="rId19" Type="http://schemas.openxmlformats.org/officeDocument/2006/relationships/image" Target="../media/image66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76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87.xml"/><Relationship Id="rId7" Type="http://schemas.openxmlformats.org/officeDocument/2006/relationships/image" Target="../media/image7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8.xml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45.png"/><Relationship Id="rId17" Type="http://schemas.openxmlformats.org/officeDocument/2006/relationships/image" Target="../media/image86.png"/><Relationship Id="rId2" Type="http://schemas.openxmlformats.org/officeDocument/2006/relationships/tags" Target="../tags/tag90.xml"/><Relationship Id="rId16" Type="http://schemas.openxmlformats.org/officeDocument/2006/relationships/image" Target="../media/image85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44.png"/><Relationship Id="rId5" Type="http://schemas.openxmlformats.org/officeDocument/2006/relationships/tags" Target="../tags/tag93.xml"/><Relationship Id="rId15" Type="http://schemas.openxmlformats.org/officeDocument/2006/relationships/image" Target="../media/image84.png"/><Relationship Id="rId10" Type="http://schemas.openxmlformats.org/officeDocument/2006/relationships/image" Target="../media/image81.jpe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92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91.png"/><Relationship Id="rId5" Type="http://schemas.openxmlformats.org/officeDocument/2006/relationships/tags" Target="../tags/tag101.xml"/><Relationship Id="rId10" Type="http://schemas.openxmlformats.org/officeDocument/2006/relationships/image" Target="../media/image90.png"/><Relationship Id="rId4" Type="http://schemas.openxmlformats.org/officeDocument/2006/relationships/tags" Target="../tags/tag100.xm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97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6.xml"/><Relationship Id="rId5" Type="http://schemas.openxmlformats.org/officeDocument/2006/relationships/image" Target="../media/image103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09.xml"/><Relationship Id="rId7" Type="http://schemas.openxmlformats.org/officeDocument/2006/relationships/image" Target="../media/image104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2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15.xml"/><Relationship Id="rId7" Type="http://schemas.openxmlformats.org/officeDocument/2006/relationships/image" Target="../media/image110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7.xml"/><Relationship Id="rId10" Type="http://schemas.openxmlformats.org/officeDocument/2006/relationships/image" Target="../media/image113.png"/><Relationship Id="rId4" Type="http://schemas.openxmlformats.org/officeDocument/2006/relationships/tags" Target="../tags/tag116.xml"/><Relationship Id="rId9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image" Target="../media/image110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133.png"/><Relationship Id="rId3" Type="http://schemas.openxmlformats.org/officeDocument/2006/relationships/tags" Target="../tags/tag128.xml"/><Relationship Id="rId21" Type="http://schemas.openxmlformats.org/officeDocument/2006/relationships/image" Target="../media/image136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tags" Target="../tags/tag127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image" Target="../media/image139.png"/><Relationship Id="rId5" Type="http://schemas.openxmlformats.org/officeDocument/2006/relationships/tags" Target="../tags/tag130.xml"/><Relationship Id="rId15" Type="http://schemas.openxmlformats.org/officeDocument/2006/relationships/image" Target="../media/image130.png"/><Relationship Id="rId23" Type="http://schemas.openxmlformats.org/officeDocument/2006/relationships/image" Target="../media/image138.jpg"/><Relationship Id="rId10" Type="http://schemas.openxmlformats.org/officeDocument/2006/relationships/tags" Target="../tags/tag135.xml"/><Relationship Id="rId19" Type="http://schemas.openxmlformats.org/officeDocument/2006/relationships/image" Target="../media/image134.pn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image" Target="../media/image129.jpg"/><Relationship Id="rId22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tags" Target="../tags/tag140.xml"/><Relationship Id="rId7" Type="http://schemas.openxmlformats.org/officeDocument/2006/relationships/image" Target="../media/image143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42.jpg"/><Relationship Id="rId5" Type="http://schemas.openxmlformats.org/officeDocument/2006/relationships/image" Target="../media/image141.png"/><Relationship Id="rId4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43.xml"/><Relationship Id="rId7" Type="http://schemas.openxmlformats.org/officeDocument/2006/relationships/image" Target="../media/image145.jpg"/><Relationship Id="rId12" Type="http://schemas.openxmlformats.org/officeDocument/2006/relationships/image" Target="../media/image150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49.png"/><Relationship Id="rId5" Type="http://schemas.openxmlformats.org/officeDocument/2006/relationships/tags" Target="../tags/tag145.xml"/><Relationship Id="rId10" Type="http://schemas.openxmlformats.org/officeDocument/2006/relationships/image" Target="../media/image148.png"/><Relationship Id="rId4" Type="http://schemas.openxmlformats.org/officeDocument/2006/relationships/tags" Target="../tags/tag144.xml"/><Relationship Id="rId9" Type="http://schemas.openxmlformats.org/officeDocument/2006/relationships/image" Target="../media/image1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148.xml"/><Relationship Id="rId7" Type="http://schemas.openxmlformats.org/officeDocument/2006/relationships/image" Target="../media/image154.jp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53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7.png"/><Relationship Id="rId4" Type="http://schemas.openxmlformats.org/officeDocument/2006/relationships/tags" Target="../tags/tag149.xml"/><Relationship Id="rId9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tags" Target="../tags/tag152.xml"/><Relationship Id="rId7" Type="http://schemas.openxmlformats.org/officeDocument/2006/relationships/image" Target="../media/image154.jp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158.png"/><Relationship Id="rId11" Type="http://schemas.openxmlformats.org/officeDocument/2006/relationships/image" Target="../media/image16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7.png"/><Relationship Id="rId4" Type="http://schemas.openxmlformats.org/officeDocument/2006/relationships/tags" Target="../tags/tag153.xml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6.xml"/><Relationship Id="rId4" Type="http://schemas.openxmlformats.org/officeDocument/2006/relationships/image" Target="../media/image16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7.xml"/><Relationship Id="rId4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13" Type="http://schemas.openxmlformats.org/officeDocument/2006/relationships/image" Target="../media/image157.png"/><Relationship Id="rId3" Type="http://schemas.openxmlformats.org/officeDocument/2006/relationships/tags" Target="../tags/tag16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73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image" Target="../media/image160.png"/><Relationship Id="rId5" Type="http://schemas.openxmlformats.org/officeDocument/2006/relationships/tags" Target="../tags/tag164.xml"/><Relationship Id="rId15" Type="http://schemas.openxmlformats.org/officeDocument/2006/relationships/image" Target="../media/image175.png"/><Relationship Id="rId10" Type="http://schemas.openxmlformats.org/officeDocument/2006/relationships/image" Target="../media/image159.png"/><Relationship Id="rId4" Type="http://schemas.openxmlformats.org/officeDocument/2006/relationships/tags" Target="../tags/tag163.xml"/><Relationship Id="rId9" Type="http://schemas.openxmlformats.org/officeDocument/2006/relationships/image" Target="../media/image172.jpg"/><Relationship Id="rId14" Type="http://schemas.openxmlformats.org/officeDocument/2006/relationships/image" Target="../media/image1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5.xml"/><Relationship Id="rId10" Type="http://schemas.openxmlformats.org/officeDocument/2006/relationships/image" Target="../media/image15.png"/><Relationship Id="rId4" Type="http://schemas.openxmlformats.org/officeDocument/2006/relationships/tags" Target="../tags/tag4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8.xml"/><Relationship Id="rId7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1.png"/><Relationship Id="rId5" Type="http://schemas.openxmlformats.org/officeDocument/2006/relationships/tags" Target="../tags/tag10.xml"/><Relationship Id="rId10" Type="http://schemas.openxmlformats.org/officeDocument/2006/relationships/image" Target="../media/image20.png"/><Relationship Id="rId4" Type="http://schemas.openxmlformats.org/officeDocument/2006/relationships/tags" Target="../tags/tag9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+mn-lt"/>
              </a:rPr>
              <a:t>Principles of Data Science</a:t>
            </a:r>
            <a:endParaRPr lang="zh-CN" altLang="en-US" sz="4400" dirty="0">
              <a:latin typeface="+mn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>
                <a:latin typeface="+mn-lt"/>
              </a:rPr>
              <a:t>Li Niu</a:t>
            </a:r>
            <a:endParaRPr lang="zh-CN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194B76-A866-44BB-963C-CE4ADA088F53}"/>
              </a:ext>
            </a:extLst>
          </p:cNvPr>
          <p:cNvSpPr/>
          <p:nvPr/>
        </p:nvSpPr>
        <p:spPr>
          <a:xfrm>
            <a:off x="2190867" y="1080000"/>
            <a:ext cx="4762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Transfer Component Analysis (TCA)</a:t>
            </a:r>
            <a:endParaRPr lang="zh-CN" altLang="en-US" sz="2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448A29A-F4D3-46E3-8CD2-27EB722C7B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48" y="3373195"/>
            <a:ext cx="4472380" cy="306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FB4AEF-612A-48C1-875C-757D9D1F48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71" y="5020951"/>
            <a:ext cx="4927999" cy="2986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37734A-A212-4B13-ABB9-B2E1728BB17A}"/>
              </a:ext>
            </a:extLst>
          </p:cNvPr>
          <p:cNvSpPr/>
          <p:nvPr/>
        </p:nvSpPr>
        <p:spPr>
          <a:xfrm>
            <a:off x="5960935" y="4974039"/>
            <a:ext cx="1202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, in which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9B76A5-24EE-4C08-B9E1-0B2C64C496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89" y="5040794"/>
            <a:ext cx="1479620" cy="245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FF901-E60B-4843-B86E-5AFEA0FB27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49" y="5775647"/>
            <a:ext cx="5071239" cy="29714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2D74718-5F7A-493E-99F4-0C55560F294E}"/>
              </a:ext>
            </a:extLst>
          </p:cNvPr>
          <p:cNvGrpSpPr/>
          <p:nvPr/>
        </p:nvGrpSpPr>
        <p:grpSpPr>
          <a:xfrm>
            <a:off x="1036920" y="4167275"/>
            <a:ext cx="6295313" cy="400110"/>
            <a:chOff x="1803947" y="3408500"/>
            <a:chExt cx="6295313" cy="4001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3F7B11-6379-479D-AB9E-6D8C0D20DA7F}"/>
                </a:ext>
              </a:extLst>
            </p:cNvPr>
            <p:cNvSpPr/>
            <p:nvPr/>
          </p:nvSpPr>
          <p:spPr>
            <a:xfrm>
              <a:off x="1803947" y="3408500"/>
              <a:ext cx="62953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Introduce transformation matrix       for fake representation </a:t>
              </a:r>
              <a:endParaRPr lang="zh-CN" altLang="en-US" sz="20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3EAF7E2-8A67-4B12-BB48-6E2BDD132B3F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808" y="3487692"/>
              <a:ext cx="291048" cy="23619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8F1F472-8E23-4894-B510-2087B01DE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2" y="2205835"/>
            <a:ext cx="2307047" cy="2864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55A7DE-B9D8-43AD-81E4-047F713EBC0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29" y="2054114"/>
            <a:ext cx="1856000" cy="60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02BD0B-C1D3-4EF8-AD44-24A288D5160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17" y="1829079"/>
            <a:ext cx="3178666" cy="106361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E898D07-D74F-4757-91D1-45D950309ED1}"/>
              </a:ext>
            </a:extLst>
          </p:cNvPr>
          <p:cNvSpPr/>
          <p:nvPr/>
        </p:nvSpPr>
        <p:spPr>
          <a:xfrm>
            <a:off x="2615256" y="2110722"/>
            <a:ext cx="1202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, in which</a:t>
            </a:r>
            <a:endParaRPr lang="zh-CN" altLang="en-US" sz="20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7606868-C51B-43D1-9A87-19562F6DFCE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83" y="4213257"/>
            <a:ext cx="714667" cy="2986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9467D0-DF2D-4DE4-A597-E2176DB8477F}"/>
              </a:ext>
            </a:extLst>
          </p:cNvPr>
          <p:cNvSpPr/>
          <p:nvPr/>
        </p:nvSpPr>
        <p:spPr>
          <a:xfrm>
            <a:off x="1695635" y="1490396"/>
            <a:ext cx="65605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Pan, </a:t>
            </a:r>
            <a:r>
              <a:rPr lang="en-US" altLang="zh-CN" sz="1200" dirty="0" err="1">
                <a:solidFill>
                  <a:srgbClr val="222222"/>
                </a:solidFill>
              </a:rPr>
              <a:t>Sinno</a:t>
            </a:r>
            <a:r>
              <a:rPr lang="en-US" altLang="zh-CN" sz="1200" dirty="0">
                <a:solidFill>
                  <a:srgbClr val="222222"/>
                </a:solidFill>
              </a:rPr>
              <a:t> </a:t>
            </a:r>
            <a:r>
              <a:rPr lang="en-US" altLang="zh-CN" sz="1200" dirty="0" err="1">
                <a:solidFill>
                  <a:srgbClr val="222222"/>
                </a:solidFill>
              </a:rPr>
              <a:t>Jialin</a:t>
            </a:r>
            <a:r>
              <a:rPr lang="en-US" altLang="zh-CN" sz="1200" dirty="0">
                <a:solidFill>
                  <a:srgbClr val="222222"/>
                </a:solidFill>
              </a:rPr>
              <a:t>, et al. "Domain adaptation via transfer component analysis.“ TNN (2011): 199-210.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70717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2D930-6E2C-4A57-9EAA-A50D69F0B0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28" y="1776660"/>
            <a:ext cx="2703235" cy="74209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ED8F02E-C846-4817-B625-4BC59A7D7C1E}"/>
              </a:ext>
            </a:extLst>
          </p:cNvPr>
          <p:cNvSpPr/>
          <p:nvPr/>
        </p:nvSpPr>
        <p:spPr>
          <a:xfrm>
            <a:off x="4029739" y="2692459"/>
            <a:ext cx="871870" cy="58176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1E4F44-B89B-44BA-BC57-B840C60353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57" y="3403544"/>
            <a:ext cx="4190471" cy="742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0EB7E8-770D-45D5-A576-F660710800CF}"/>
              </a:ext>
            </a:extLst>
          </p:cNvPr>
          <p:cNvSpPr/>
          <p:nvPr/>
        </p:nvSpPr>
        <p:spPr>
          <a:xfrm>
            <a:off x="1931533" y="3312927"/>
            <a:ext cx="800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TCA</a:t>
            </a:r>
            <a:endParaRPr lang="zh-CN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1CC7B3-6F36-42BF-8E81-06C6C3DB8F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39" y="4659152"/>
            <a:ext cx="2052571" cy="3321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43A25F5-2FB9-4A4C-B5DB-6B5B53A7453C}"/>
              </a:ext>
            </a:extLst>
          </p:cNvPr>
          <p:cNvSpPr/>
          <p:nvPr/>
        </p:nvSpPr>
        <p:spPr>
          <a:xfrm>
            <a:off x="4718301" y="3865253"/>
            <a:ext cx="253194" cy="33219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1FA56-ADF7-472C-89DB-06754107FC2B}"/>
              </a:ext>
            </a:extLst>
          </p:cNvPr>
          <p:cNvCxnSpPr>
            <a:cxnSpLocks/>
          </p:cNvCxnSpPr>
          <p:nvPr/>
        </p:nvCxnSpPr>
        <p:spPr>
          <a:xfrm flipH="1">
            <a:off x="4718301" y="4200959"/>
            <a:ext cx="79434" cy="3669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2609A1-25FB-4E09-A9B6-E130D52A9AFA}"/>
              </a:ext>
            </a:extLst>
          </p:cNvPr>
          <p:cNvSpPr/>
          <p:nvPr/>
        </p:nvSpPr>
        <p:spPr>
          <a:xfrm>
            <a:off x="6311300" y="3842707"/>
            <a:ext cx="2735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normalization constraint</a:t>
            </a:r>
            <a:endParaRPr lang="zh-CN" alt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FDD568-0BD3-45BA-9269-AFAB70B9C034}"/>
              </a:ext>
            </a:extLst>
          </p:cNvPr>
          <p:cNvGrpSpPr/>
          <p:nvPr/>
        </p:nvGrpSpPr>
        <p:grpSpPr>
          <a:xfrm>
            <a:off x="1759987" y="5577945"/>
            <a:ext cx="5918835" cy="400110"/>
            <a:chOff x="346176" y="5436416"/>
            <a:chExt cx="5918835" cy="4001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FDDF602-76C5-4F85-9CEC-B2D704EB70E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916" y="5518375"/>
              <a:ext cx="1766095" cy="23619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8F1294-FB3A-44E8-A4F4-7729842535AF}"/>
                </a:ext>
              </a:extLst>
            </p:cNvPr>
            <p:cNvSpPr/>
            <p:nvPr/>
          </p:nvSpPr>
          <p:spPr>
            <a:xfrm>
              <a:off x="346176" y="5436416"/>
              <a:ext cx="42466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After obtaining      , use the new kernel </a:t>
              </a:r>
              <a:endParaRPr lang="zh-CN" altLang="en-US" sz="20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3302E2-1655-43B0-BA7E-262E9045898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228" y="5586925"/>
              <a:ext cx="291048" cy="17523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D1B31BF-3904-4495-9EC0-BF9B82583732}"/>
              </a:ext>
            </a:extLst>
          </p:cNvPr>
          <p:cNvSpPr/>
          <p:nvPr/>
        </p:nvSpPr>
        <p:spPr>
          <a:xfrm>
            <a:off x="2190867" y="1080000"/>
            <a:ext cx="4762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Transfer Component Analysis (TCA)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6759988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10166-2386-408B-816B-FE01F612B3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91" y="2839152"/>
            <a:ext cx="6847999" cy="696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DF35F9-B669-4E71-920D-8F1C5793D697}"/>
              </a:ext>
            </a:extLst>
          </p:cNvPr>
          <p:cNvSpPr/>
          <p:nvPr/>
        </p:nvSpPr>
        <p:spPr>
          <a:xfrm>
            <a:off x="2639708" y="1080000"/>
            <a:ext cx="4147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Relation Between DIP and TCA</a:t>
            </a:r>
            <a:endParaRPr lang="zh-CN" alt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0549B7-42B0-4983-BC36-132AE6478BC0}"/>
              </a:ext>
            </a:extLst>
          </p:cNvPr>
          <p:cNvGrpSpPr/>
          <p:nvPr/>
        </p:nvGrpSpPr>
        <p:grpSpPr>
          <a:xfrm>
            <a:off x="1204811" y="2106126"/>
            <a:ext cx="5251759" cy="400110"/>
            <a:chOff x="1204811" y="2106126"/>
            <a:chExt cx="5251759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92FDA1-B6DE-4915-9A25-073F218D0C25}"/>
                </a:ext>
              </a:extLst>
            </p:cNvPr>
            <p:cNvSpPr/>
            <p:nvPr/>
          </p:nvSpPr>
          <p:spPr>
            <a:xfrm>
              <a:off x="1204811" y="2106126"/>
              <a:ext cx="52517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DIP: apply projection       </a:t>
              </a:r>
              <a:r>
                <a:rPr lang="en-US" altLang="zh-CN" sz="2000" dirty="0">
                  <a:solidFill>
                    <a:srgbClr val="FF0000"/>
                  </a:solidFill>
                </a:rPr>
                <a:t>before</a:t>
              </a:r>
              <a:r>
                <a:rPr lang="en-US" altLang="zh-CN" sz="2000" dirty="0"/>
                <a:t> kernelization</a:t>
              </a:r>
              <a:endParaRPr lang="zh-CN" altLang="en-US" sz="20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5EE58F-4D5F-449A-B0CA-CE133DC300E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884" y="2227440"/>
              <a:ext cx="291048" cy="17523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A5ACA3-2355-40DE-A463-988CB0D0B6D4}"/>
              </a:ext>
            </a:extLst>
          </p:cNvPr>
          <p:cNvGrpSpPr/>
          <p:nvPr/>
        </p:nvGrpSpPr>
        <p:grpSpPr>
          <a:xfrm>
            <a:off x="1204811" y="4117420"/>
            <a:ext cx="5166799" cy="400110"/>
            <a:chOff x="1204811" y="3984253"/>
            <a:chExt cx="5166799" cy="4001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D51869-1C41-4486-ADB8-667FC78E2583}"/>
                </a:ext>
              </a:extLst>
            </p:cNvPr>
            <p:cNvSpPr/>
            <p:nvPr/>
          </p:nvSpPr>
          <p:spPr>
            <a:xfrm>
              <a:off x="1204811" y="3984253"/>
              <a:ext cx="51667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TCA: apply projection       </a:t>
              </a:r>
              <a:r>
                <a:rPr lang="en-US" altLang="zh-CN" sz="2000" dirty="0">
                  <a:solidFill>
                    <a:srgbClr val="FF0000"/>
                  </a:solidFill>
                </a:rPr>
                <a:t>after</a:t>
              </a:r>
              <a:r>
                <a:rPr lang="en-US" altLang="zh-CN" sz="2000" dirty="0"/>
                <a:t> kernelization</a:t>
              </a:r>
              <a:endParaRPr lang="zh-CN" altLang="en-US" sz="20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82190B-C7FA-4D49-873D-F4EE7A78E89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3417" y="4078933"/>
              <a:ext cx="291048" cy="23619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7F3CF2A-F6DD-4408-99F2-FE94EB01A4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32" y="5099418"/>
            <a:ext cx="4927999" cy="2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4121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0AC0C3-418B-4632-9037-E59C7E96C5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5" y="1849786"/>
            <a:ext cx="7554257" cy="39282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520F11-8FE0-4274-A3F6-518AB3BF21B9}"/>
              </a:ext>
            </a:extLst>
          </p:cNvPr>
          <p:cNvSpPr/>
          <p:nvPr/>
        </p:nvSpPr>
        <p:spPr>
          <a:xfrm>
            <a:off x="2821842" y="1080000"/>
            <a:ext cx="3500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Subspace Alignment (SA)</a:t>
            </a:r>
            <a:endParaRPr lang="zh-CN" alt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1576E-4870-4D66-BCE0-45D9DE4628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54" y="3733893"/>
            <a:ext cx="221714" cy="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054416-8592-4ABF-84D5-3C2360A55E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80" y="5222463"/>
            <a:ext cx="210285" cy="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F968DA-203F-47C3-B94D-7D60D53772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81" y="3813893"/>
            <a:ext cx="204571" cy="1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2726D9-FC22-43F7-AB42-0E2C739FFA9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09" y="5189345"/>
            <a:ext cx="193142" cy="16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50972E-9D53-4207-9758-7E07FA7BA0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79" y="3535036"/>
            <a:ext cx="1435429" cy="2091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952A-0060-4951-8296-DAFD8872137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65" y="5031606"/>
            <a:ext cx="910857" cy="1908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419C76-3BE1-4D90-A098-6B1ACBB949F5}"/>
              </a:ext>
            </a:extLst>
          </p:cNvPr>
          <p:cNvSpPr/>
          <p:nvPr/>
        </p:nvSpPr>
        <p:spPr>
          <a:xfrm>
            <a:off x="1242741" y="1648615"/>
            <a:ext cx="6707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Fernando, </a:t>
            </a:r>
            <a:r>
              <a:rPr lang="en-US" altLang="zh-CN" sz="1200" dirty="0" err="1">
                <a:solidFill>
                  <a:srgbClr val="222222"/>
                </a:solidFill>
              </a:rPr>
              <a:t>Basura</a:t>
            </a:r>
            <a:r>
              <a:rPr lang="en-US" altLang="zh-CN" sz="1200" dirty="0">
                <a:solidFill>
                  <a:srgbClr val="222222"/>
                </a:solidFill>
              </a:rPr>
              <a:t>, et al. "Unsupervised visual domain adaptation using subspace alignment." ICCV, 2013.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99899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BB20DD-5D4D-423B-8B90-44511BE733E5}"/>
              </a:ext>
            </a:extLst>
          </p:cNvPr>
          <p:cNvSpPr/>
          <p:nvPr/>
        </p:nvSpPr>
        <p:spPr>
          <a:xfrm>
            <a:off x="2821842" y="1080000"/>
            <a:ext cx="3500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Subspace Alignment (SA)</a:t>
            </a:r>
            <a:endParaRPr lang="zh-CN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151E5-3DD6-4427-887B-C25C1A5F67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40" y="1828994"/>
            <a:ext cx="2366478" cy="277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0D4BD-2EEC-4BD7-A421-826E8664B72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37" y="1801566"/>
            <a:ext cx="2334479" cy="2910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2FE5203-08E8-422B-BF05-C1288623F7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00" y="2714154"/>
            <a:ext cx="272762" cy="2133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3817B1A-36E2-4A31-8A48-68723115157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91" y="2722950"/>
            <a:ext cx="257524" cy="213333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84707172-B42B-4454-A1E0-A9406AD6E794}"/>
              </a:ext>
            </a:extLst>
          </p:cNvPr>
          <p:cNvSpPr/>
          <p:nvPr/>
        </p:nvSpPr>
        <p:spPr>
          <a:xfrm>
            <a:off x="2205628" y="2155809"/>
            <a:ext cx="327634" cy="4012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3278014-8E98-4A6A-8E59-8DD76A51D543}"/>
              </a:ext>
            </a:extLst>
          </p:cNvPr>
          <p:cNvSpPr/>
          <p:nvPr/>
        </p:nvSpPr>
        <p:spPr>
          <a:xfrm>
            <a:off x="5145616" y="2155809"/>
            <a:ext cx="327634" cy="4012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5F56B14-DE5F-44E3-81FA-B11DBC52E1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18" y="3287612"/>
            <a:ext cx="3449903" cy="14186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BAF8B-A9B8-40D3-ADAA-5B0B6226EF6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56" y="5419916"/>
            <a:ext cx="1231238" cy="274286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3357D595-57C3-4BD8-87CE-B1785D366E51}"/>
              </a:ext>
            </a:extLst>
          </p:cNvPr>
          <p:cNvSpPr/>
          <p:nvPr/>
        </p:nvSpPr>
        <p:spPr>
          <a:xfrm>
            <a:off x="3938201" y="4797345"/>
            <a:ext cx="327634" cy="4012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5A089D-8C25-40A6-AD9F-80BD6F0A887C}"/>
              </a:ext>
            </a:extLst>
          </p:cNvPr>
          <p:cNvSpPr/>
          <p:nvPr/>
        </p:nvSpPr>
        <p:spPr>
          <a:xfrm>
            <a:off x="2526568" y="212388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PCA</a:t>
            </a:r>
            <a:endParaRPr lang="zh-CN" alt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E4A804-57BF-4D9B-891A-DFC20869B90B}"/>
              </a:ext>
            </a:extLst>
          </p:cNvPr>
          <p:cNvSpPr/>
          <p:nvPr/>
        </p:nvSpPr>
        <p:spPr>
          <a:xfrm>
            <a:off x="5483404" y="2142096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PCA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48727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630E0F-5679-4F1D-84F9-273FD0EDFCC8}"/>
              </a:ext>
            </a:extLst>
          </p:cNvPr>
          <p:cNvSpPr/>
          <p:nvPr/>
        </p:nvSpPr>
        <p:spPr>
          <a:xfrm>
            <a:off x="1598215" y="2148134"/>
            <a:ext cx="5202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Keep leading vectors in       and      , get        and </a:t>
            </a:r>
            <a:endParaRPr lang="zh-CN" alt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A9828-9367-473D-BB41-493D7E59AF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96" y="2257472"/>
            <a:ext cx="272762" cy="21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19792-CFE9-44B3-B026-8986756948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2" y="2250381"/>
            <a:ext cx="257524" cy="21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374B9A-A653-474E-A2A8-AFCEB79140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96" y="2235977"/>
            <a:ext cx="272762" cy="2544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6B47A6-C27E-49B7-90EB-2920FDDDD0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4" y="2241522"/>
            <a:ext cx="257524" cy="2544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F41E214-EEB4-4BBB-8239-E5907546D71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85" y="2875111"/>
            <a:ext cx="1231238" cy="2788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F91B45B-E674-4B96-BB07-D5BC594ECE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81" y="3541990"/>
            <a:ext cx="1839238" cy="27885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70D9502-23ED-48C9-BD22-055A8A5A3881}"/>
              </a:ext>
            </a:extLst>
          </p:cNvPr>
          <p:cNvSpPr/>
          <p:nvPr/>
        </p:nvSpPr>
        <p:spPr>
          <a:xfrm>
            <a:off x="1596241" y="3429000"/>
            <a:ext cx="2802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Aligned source subspace:</a:t>
            </a:r>
            <a:endParaRPr lang="zh-CN" altLang="en-US" sz="2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27EFC4-C0F4-4EDA-B550-CF23C5CF5A7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71" y="4622711"/>
            <a:ext cx="1913906" cy="2788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537E06-D044-44D2-A655-29FF319BBC4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81" y="4622711"/>
            <a:ext cx="1214477" cy="25447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DFA0F30-1351-4EB2-8F04-AC0789395286}"/>
              </a:ext>
            </a:extLst>
          </p:cNvPr>
          <p:cNvSpPr/>
          <p:nvPr/>
        </p:nvSpPr>
        <p:spPr>
          <a:xfrm>
            <a:off x="2821842" y="1080000"/>
            <a:ext cx="3500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Subspace Alignment (SA)</a:t>
            </a:r>
            <a:endParaRPr lang="zh-CN" alt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2B36A3-C84B-44E4-AFFF-5EA98397E70D}"/>
              </a:ext>
            </a:extLst>
          </p:cNvPr>
          <p:cNvSpPr/>
          <p:nvPr/>
        </p:nvSpPr>
        <p:spPr>
          <a:xfrm>
            <a:off x="2997425" y="4544997"/>
            <a:ext cx="1028309" cy="40011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383600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689B6B-74EE-4942-8BE4-5266153D41FD}"/>
              </a:ext>
            </a:extLst>
          </p:cNvPr>
          <p:cNvSpPr/>
          <p:nvPr/>
        </p:nvSpPr>
        <p:spPr>
          <a:xfrm>
            <a:off x="951938" y="1080000"/>
            <a:ext cx="724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Landmarks Selection-based Subspace Alignment (LSSA)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C210D-21A7-4E80-8117-121DEB024C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0343"/>
            <a:ext cx="9144000" cy="339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14D876-22C7-4EC3-8A7B-FABBD45FBA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26" y="3915076"/>
            <a:ext cx="227428" cy="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3203A8-00AE-4D17-AEFE-1BC0E5838C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93" y="5151443"/>
            <a:ext cx="215999" cy="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ED124-6082-4721-9732-14F719D7D6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87" y="3867183"/>
            <a:ext cx="204571" cy="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1A164-542A-44EB-B8A9-8D0015D468D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369" y="5227553"/>
            <a:ext cx="193142" cy="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7887B-F858-474A-B025-906D033C6D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347" y="3711631"/>
            <a:ext cx="1448000" cy="209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57A5E-7DA5-4F41-81F7-13F1A7F3D96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32" y="4960587"/>
            <a:ext cx="923428" cy="1908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DC88EE-5825-4599-8AA6-7A56F9FB9B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7" y="3584213"/>
            <a:ext cx="38324" cy="99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F7FD5D-01E0-43B4-A165-FA1875C20B0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6" y="3588551"/>
            <a:ext cx="497143" cy="1497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0DC1A9-4DA3-44C6-946C-69541CAFB35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8" y="5547103"/>
            <a:ext cx="147429" cy="146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1BF02A-9DBE-454F-8F03-58BBF1A4F22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62" y="4866110"/>
            <a:ext cx="211810" cy="18895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2E1C58-FDCE-4E47-A1FF-8A3FA32139BE}"/>
              </a:ext>
            </a:extLst>
          </p:cNvPr>
          <p:cNvSpPr/>
          <p:nvPr/>
        </p:nvSpPr>
        <p:spPr>
          <a:xfrm>
            <a:off x="242374" y="2222661"/>
            <a:ext cx="3696498" cy="35922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C54A38-C78A-460F-BE73-BAB2AF1C9D95}"/>
              </a:ext>
            </a:extLst>
          </p:cNvPr>
          <p:cNvSpPr/>
          <p:nvPr/>
        </p:nvSpPr>
        <p:spPr>
          <a:xfrm>
            <a:off x="147321" y="5931374"/>
            <a:ext cx="4628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landmarks selection and kernel projection</a:t>
            </a:r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44AA6-A994-4790-877B-4434876F49A9}"/>
              </a:ext>
            </a:extLst>
          </p:cNvPr>
          <p:cNvSpPr/>
          <p:nvPr/>
        </p:nvSpPr>
        <p:spPr>
          <a:xfrm>
            <a:off x="2026293" y="1523803"/>
            <a:ext cx="5499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Aljundi</a:t>
            </a:r>
            <a:r>
              <a:rPr lang="en-US" altLang="zh-CN" sz="1200" dirty="0">
                <a:solidFill>
                  <a:srgbClr val="222222"/>
                </a:solidFill>
              </a:rPr>
              <a:t>, Rahaf, et al. "Landmarks-based kernelized subspace alignment for unsupervised domain adaptation." CVPR, 2015.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11928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F2011F-DC9D-432A-B853-05D0FBF038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10" y="2420255"/>
            <a:ext cx="3084190" cy="377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5B15E-C190-4A76-954F-0E704C58D8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51" y="2420254"/>
            <a:ext cx="3050666" cy="377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0802E3-8753-4754-9C08-58727C02695D}"/>
              </a:ext>
            </a:extLst>
          </p:cNvPr>
          <p:cNvSpPr/>
          <p:nvPr/>
        </p:nvSpPr>
        <p:spPr>
          <a:xfrm>
            <a:off x="951938" y="1080000"/>
            <a:ext cx="724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Landmarks Selection-based Subspace Alignment (LSSA)</a:t>
            </a:r>
            <a:endParaRPr lang="zh-CN" alt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DB488-C94F-4305-AFE1-B07FE62382A7}"/>
              </a:ext>
            </a:extLst>
          </p:cNvPr>
          <p:cNvGrpSpPr/>
          <p:nvPr/>
        </p:nvGrpSpPr>
        <p:grpSpPr>
          <a:xfrm>
            <a:off x="824703" y="3324731"/>
            <a:ext cx="7494594" cy="400110"/>
            <a:chOff x="746293" y="2721390"/>
            <a:chExt cx="7494594" cy="4001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BB2D27-C582-4B78-8B99-0AEA7934FAF5}"/>
                </a:ext>
              </a:extLst>
            </p:cNvPr>
            <p:cNvSpPr/>
            <p:nvPr/>
          </p:nvSpPr>
          <p:spPr>
            <a:xfrm>
              <a:off x="746293" y="2721390"/>
              <a:ext cx="55627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For each     , we have                                        and    </a:t>
              </a:r>
              <a:endParaRPr lang="zh-CN" altLang="en-US" sz="20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0B2748-E69F-4DFF-AADD-0F7ED8FBBDC2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514" y="2900250"/>
              <a:ext cx="211810" cy="1889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501575-48EC-49AB-ACFB-67554456E8A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560" y="2824059"/>
              <a:ext cx="2293333" cy="2651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4C8347E-A7D2-4344-91DD-DEF031AC56E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649" y="2824059"/>
              <a:ext cx="2255238" cy="27733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523C5A-98F5-4A7C-A361-9E3300B481AC}"/>
              </a:ext>
            </a:extLst>
          </p:cNvPr>
          <p:cNvGrpSpPr/>
          <p:nvPr/>
        </p:nvGrpSpPr>
        <p:grpSpPr>
          <a:xfrm>
            <a:off x="545953" y="3993940"/>
            <a:ext cx="8465065" cy="400110"/>
            <a:chOff x="652485" y="4226771"/>
            <a:chExt cx="8465065" cy="400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CB82B0-CCA3-4520-AD14-F76A9C24C5E6}"/>
                </a:ext>
              </a:extLst>
            </p:cNvPr>
            <p:cNvSpPr/>
            <p:nvPr/>
          </p:nvSpPr>
          <p:spPr>
            <a:xfrm>
              <a:off x="652485" y="4226771"/>
              <a:ext cx="16706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Select those    </a:t>
              </a:r>
              <a:endParaRPr lang="zh-CN" altLang="en-US" sz="2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6214C7-0793-4CB7-A20E-6D716EF546FF}"/>
                </a:ext>
              </a:extLst>
            </p:cNvPr>
            <p:cNvSpPr/>
            <p:nvPr/>
          </p:nvSpPr>
          <p:spPr>
            <a:xfrm>
              <a:off x="2395645" y="4226771"/>
              <a:ext cx="67219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for which the distributions      and       have the largest overlap.</a:t>
              </a:r>
              <a:endParaRPr lang="zh-CN" altLang="en-US" sz="20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0B0538-E345-43C9-BAA4-4B1A51E4B78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490" y="4394496"/>
              <a:ext cx="211810" cy="18895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E7039B-84DD-49AE-BB42-42EC034A5B8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173" y="4344507"/>
              <a:ext cx="234667" cy="2179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A544BF-DDE3-4F0C-BD36-135A4289914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865" y="4344507"/>
              <a:ext cx="219429" cy="217905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DBCE0AB-A4B1-4F05-9BD6-3ABB419B76BF}"/>
              </a:ext>
            </a:extLst>
          </p:cNvPr>
          <p:cNvSpPr/>
          <p:nvPr/>
        </p:nvSpPr>
        <p:spPr>
          <a:xfrm>
            <a:off x="545953" y="1875542"/>
            <a:ext cx="2815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Landmarks selection</a:t>
            </a:r>
            <a:endParaRPr lang="zh-CN" altLang="en-US" sz="20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5B4AA2-1575-4A21-AE63-502162C8B823}"/>
              </a:ext>
            </a:extLst>
          </p:cNvPr>
          <p:cNvSpPr/>
          <p:nvPr/>
        </p:nvSpPr>
        <p:spPr>
          <a:xfrm>
            <a:off x="440901" y="4516448"/>
            <a:ext cx="2467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Kernel projection</a:t>
            </a:r>
            <a:endParaRPr lang="zh-CN" altLang="en-US" sz="20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1E584D-4BBD-4AA3-ACC8-71BD2231BC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24" y="5179175"/>
            <a:ext cx="4687238" cy="25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FE2553-E15F-42D3-B655-6370F957C2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24" y="5778000"/>
            <a:ext cx="4611047" cy="2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4114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A9B9A7-6230-4F33-8E8D-4D0120233A4B}"/>
              </a:ext>
            </a:extLst>
          </p:cNvPr>
          <p:cNvSpPr/>
          <p:nvPr/>
        </p:nvSpPr>
        <p:spPr>
          <a:xfrm>
            <a:off x="2292851" y="1080000"/>
            <a:ext cx="4558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CORrelation ALignment (CORAL)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20E242-E7F7-4D63-84FE-29B4B158B3BA}"/>
              </a:ext>
            </a:extLst>
          </p:cNvPr>
          <p:cNvSpPr/>
          <p:nvPr/>
        </p:nvSpPr>
        <p:spPr>
          <a:xfrm>
            <a:off x="1806017" y="1985725"/>
            <a:ext cx="4701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   and       : covariance matrices of         and  </a:t>
            </a:r>
            <a:endParaRPr lang="zh-CN" alt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F7DF3-132F-4710-843A-A8BA657669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01" y="2101774"/>
            <a:ext cx="295619" cy="21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A69099-D0CF-4ABC-8F8E-71B195F6A7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26" y="2109907"/>
            <a:ext cx="280381" cy="21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74CB76-331B-42E4-8B50-7FAFA66876D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07" y="2106510"/>
            <a:ext cx="278857" cy="2148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386DCC-353A-4FD9-BA08-BFC601A0299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33" y="2113655"/>
            <a:ext cx="263619" cy="2148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E745E4-3E46-4146-B298-38D5C13F2386}"/>
              </a:ext>
            </a:extLst>
          </p:cNvPr>
          <p:cNvSpPr/>
          <p:nvPr/>
        </p:nvSpPr>
        <p:spPr>
          <a:xfrm>
            <a:off x="2038297" y="2516985"/>
            <a:ext cx="2693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: covariance matrix of    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C29607-85C7-4C83-A45D-707A186B08E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40" y="2576850"/>
            <a:ext cx="278857" cy="2803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14DA411-076C-4289-A38C-ECF1661BB2B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40" y="2623094"/>
            <a:ext cx="673524" cy="2499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00091FD-29DA-4C75-B719-1FBC5D26385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51" y="3189603"/>
            <a:ext cx="3079618" cy="9203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5C424A-4889-41B6-A99F-4CC8C80D0A3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2" y="4499181"/>
            <a:ext cx="1654857" cy="274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38E558D-C07D-4240-8B4E-806BB983308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10" y="4499181"/>
            <a:ext cx="1596952" cy="27428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1A33DA8-1E80-4EB9-B5A3-09E3F8661A49}"/>
              </a:ext>
            </a:extLst>
          </p:cNvPr>
          <p:cNvSpPr/>
          <p:nvPr/>
        </p:nvSpPr>
        <p:spPr>
          <a:xfrm>
            <a:off x="890676" y="5178448"/>
            <a:ext cx="2573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The optimal solution    </a:t>
            </a:r>
            <a:endParaRPr lang="zh-CN" altLang="en-US" sz="2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CB84D4-2CE7-4E5C-B5A6-5626391658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86" y="5160692"/>
            <a:ext cx="4928000" cy="364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BEF5A1A-699D-4EA9-BCCB-DFE467A87FB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69" y="5691905"/>
            <a:ext cx="3262476" cy="25142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65418F60-1820-4145-B41B-5B13FA54AFD8}"/>
              </a:ext>
            </a:extLst>
          </p:cNvPr>
          <p:cNvGrpSpPr/>
          <p:nvPr/>
        </p:nvGrpSpPr>
        <p:grpSpPr>
          <a:xfrm>
            <a:off x="981919" y="6110356"/>
            <a:ext cx="4186645" cy="400110"/>
            <a:chOff x="981919" y="6110356"/>
            <a:chExt cx="4186645" cy="4001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91D4EA-BA1D-4D51-ABE7-600A6CE5DFCC}"/>
                </a:ext>
              </a:extLst>
            </p:cNvPr>
            <p:cNvSpPr/>
            <p:nvPr/>
          </p:nvSpPr>
          <p:spPr>
            <a:xfrm>
              <a:off x="981919" y="6110356"/>
              <a:ext cx="39421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After obtaining      , use               and</a:t>
              </a:r>
              <a:endParaRPr lang="zh-CN" altLang="en-US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C1BC57F-829A-4BB6-A28A-DCAC69A7F9D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386" y="6221268"/>
              <a:ext cx="298667" cy="17828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4EB013D-B892-4062-87AD-D55A85DBB3FF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321" y="6175554"/>
              <a:ext cx="789334" cy="26971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070AE54-6A96-4BB0-B2E1-A7A9EC95FAB4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8183" y="6231935"/>
              <a:ext cx="280381" cy="213333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0432B62-B26F-4DCF-A712-8D46AF749223}"/>
              </a:ext>
            </a:extLst>
          </p:cNvPr>
          <p:cNvSpPr/>
          <p:nvPr/>
        </p:nvSpPr>
        <p:spPr>
          <a:xfrm>
            <a:off x="5473601" y="3141351"/>
            <a:ext cx="3440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align two covariance matrices  </a:t>
            </a:r>
            <a:endParaRPr lang="zh-CN" alt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E8A4F-B72A-4FB2-8207-743E17A7BF1B}"/>
              </a:ext>
            </a:extLst>
          </p:cNvPr>
          <p:cNvSpPr/>
          <p:nvPr/>
        </p:nvSpPr>
        <p:spPr>
          <a:xfrm>
            <a:off x="1188033" y="1523950"/>
            <a:ext cx="70872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Sun, </a:t>
            </a:r>
            <a:r>
              <a:rPr lang="en-US" altLang="zh-CN" sz="1200" dirty="0" err="1">
                <a:solidFill>
                  <a:srgbClr val="222222"/>
                </a:solidFill>
              </a:rPr>
              <a:t>Baochen</a:t>
            </a:r>
            <a:r>
              <a:rPr lang="en-US" altLang="zh-CN" sz="1200" dirty="0">
                <a:solidFill>
                  <a:srgbClr val="222222"/>
                </a:solidFill>
              </a:rPr>
              <a:t>, </a:t>
            </a:r>
            <a:r>
              <a:rPr lang="en-US" altLang="zh-CN" sz="1200" dirty="0" err="1">
                <a:solidFill>
                  <a:srgbClr val="222222"/>
                </a:solidFill>
              </a:rPr>
              <a:t>Jiashi</a:t>
            </a:r>
            <a:r>
              <a:rPr lang="en-US" altLang="zh-CN" sz="1200" dirty="0">
                <a:solidFill>
                  <a:srgbClr val="222222"/>
                </a:solidFill>
              </a:rPr>
              <a:t> Feng, and Kate </a:t>
            </a:r>
            <a:r>
              <a:rPr lang="en-US" altLang="zh-CN" sz="1200" dirty="0" err="1">
                <a:solidFill>
                  <a:srgbClr val="222222"/>
                </a:solidFill>
              </a:rPr>
              <a:t>Saenko</a:t>
            </a:r>
            <a:r>
              <a:rPr lang="en-US" altLang="zh-CN" sz="1200" dirty="0">
                <a:solidFill>
                  <a:srgbClr val="222222"/>
                </a:solidFill>
              </a:rPr>
              <a:t>. "Return of frustratingly easy domain adaptation." AAAI, 2016.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67407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E848E-033A-450F-A7D0-2A77A9485607}"/>
              </a:ext>
            </a:extLst>
          </p:cNvPr>
          <p:cNvSpPr/>
          <p:nvPr/>
        </p:nvSpPr>
        <p:spPr>
          <a:xfrm>
            <a:off x="2281245" y="1080000"/>
            <a:ext cx="458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Relation Between DIP and CORAL</a:t>
            </a:r>
            <a:endParaRPr lang="zh-CN" alt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BC66ED-289A-422B-8078-828A897FFD9B}"/>
              </a:ext>
            </a:extLst>
          </p:cNvPr>
          <p:cNvSpPr/>
          <p:nvPr/>
        </p:nvSpPr>
        <p:spPr>
          <a:xfrm>
            <a:off x="1204811" y="2106126"/>
            <a:ext cx="5517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DIP: align first-order information (mean vector) </a:t>
            </a:r>
            <a:endParaRPr lang="zh-CN" alt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14AB9-892A-447D-9857-583E653473A4}"/>
              </a:ext>
            </a:extLst>
          </p:cNvPr>
          <p:cNvSpPr/>
          <p:nvPr/>
        </p:nvSpPr>
        <p:spPr>
          <a:xfrm>
            <a:off x="1204811" y="4117420"/>
            <a:ext cx="6795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CORAL: align second-order information (covariance matrix)</a:t>
            </a:r>
            <a:endParaRPr lang="zh-CN" alt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20FA1-1D46-4108-AAE9-2600B53F54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4" y="2963638"/>
            <a:ext cx="6847999" cy="696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479E7A-53ED-4B49-A48D-5C6800311F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51" y="4937991"/>
            <a:ext cx="3824761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01434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178740" y="2049146"/>
            <a:ext cx="49359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altLang="zh-CN" sz="2400" dirty="0"/>
              <a:t>Unsupervised domain adaptation</a:t>
            </a:r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/>
              <a:t>Supervised domain adaptation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altLang="zh-CN" sz="2400" dirty="0"/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altLang="zh-CN" sz="2400" dirty="0"/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/>
              <a:t>Semi-supervised domain adaptation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altLang="zh-CN" sz="2400" dirty="0"/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zh-CN" altLang="en-US" sz="2400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583932569"/>
      </p:ext>
    </p:extLst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6D70B3-4D8C-4BFD-AF6A-D4D5FE70ED2F}"/>
              </a:ext>
            </a:extLst>
          </p:cNvPr>
          <p:cNvSpPr/>
          <p:nvPr/>
        </p:nvSpPr>
        <p:spPr>
          <a:xfrm>
            <a:off x="3881747" y="1080000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Summary</a:t>
            </a:r>
            <a:endParaRPr lang="zh-CN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A0B57-085D-469D-926C-243C8639EF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78" y="2386390"/>
            <a:ext cx="1738666" cy="25142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74F1252-D314-4EC1-91E8-3A57819EB270}"/>
              </a:ext>
            </a:extLst>
          </p:cNvPr>
          <p:cNvSpPr/>
          <p:nvPr/>
        </p:nvSpPr>
        <p:spPr>
          <a:xfrm>
            <a:off x="4340037" y="2874958"/>
            <a:ext cx="463925" cy="4868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992B9E-7DB0-47B4-9A2A-18489CF30E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1" y="3598966"/>
            <a:ext cx="3294476" cy="387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74906-8B8A-4173-B3FC-BD63467DD424}"/>
              </a:ext>
            </a:extLst>
          </p:cNvPr>
          <p:cNvSpPr/>
          <p:nvPr/>
        </p:nvSpPr>
        <p:spPr>
          <a:xfrm>
            <a:off x="2279052" y="4639875"/>
            <a:ext cx="43236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When                   , symmetric projection</a:t>
            </a:r>
            <a:endParaRPr lang="zh-CN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45FF-C917-45A0-9322-2823505AA8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97" y="4768888"/>
            <a:ext cx="1110857" cy="2133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07AE40-7164-48AD-BEEB-2E65B196D3C9}"/>
              </a:ext>
            </a:extLst>
          </p:cNvPr>
          <p:cNvSpPr/>
          <p:nvPr/>
        </p:nvSpPr>
        <p:spPr>
          <a:xfrm>
            <a:off x="2279052" y="5136604"/>
            <a:ext cx="4580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When                   , asymmetric projection</a:t>
            </a:r>
            <a:endParaRPr lang="zh-CN" alt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A2C4C-2318-43A5-83D4-3AF1E6FED9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97" y="5265617"/>
            <a:ext cx="1110857" cy="2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7662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Sample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590330937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D16D0F-94F5-4AD1-AAD2-A40625DD2CF1}"/>
              </a:ext>
            </a:extLst>
          </p:cNvPr>
          <p:cNvSpPr/>
          <p:nvPr/>
        </p:nvSpPr>
        <p:spPr>
          <a:xfrm>
            <a:off x="2500760" y="1080000"/>
            <a:ext cx="4142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Sampling Geodesic Flow (SGF)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82699-BFF6-45B0-A85C-6898F2C1F9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82" y="1964184"/>
            <a:ext cx="4571999" cy="2433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B5598-5AF8-43FB-BC29-837FE65480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78" y="2633619"/>
            <a:ext cx="272762" cy="254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D6F88-1D3E-4B33-808B-C400C823AE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152" y="2888095"/>
            <a:ext cx="257524" cy="2544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3D56B9-D3A9-4686-B9B9-492858B361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26" y="3055343"/>
            <a:ext cx="896000" cy="2514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32AC48-22F8-47E2-8F1E-DAFA6AAE09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81" y="3376527"/>
            <a:ext cx="896000" cy="25142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57D00B-CB86-4EFD-9ABD-C65D781DE5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06" y="4006733"/>
            <a:ext cx="1092572" cy="2514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411D859-B4F4-43FE-846C-B2A7211FF38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14" y="4272217"/>
            <a:ext cx="1092572" cy="2514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AF17C92-F25C-400A-86C0-039F8E9F64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81" y="5057658"/>
            <a:ext cx="3968000" cy="3032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EC939A-5DF6-4B4E-AEE6-749BCFF5454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54" y="5626379"/>
            <a:ext cx="3934475" cy="3032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8E2ED7-7ED8-4696-A99A-B95EC4ED91C6}"/>
              </a:ext>
            </a:extLst>
          </p:cNvPr>
          <p:cNvSpPr/>
          <p:nvPr/>
        </p:nvSpPr>
        <p:spPr>
          <a:xfrm>
            <a:off x="2052616" y="1497104"/>
            <a:ext cx="5767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Gopalan, </a:t>
            </a:r>
            <a:r>
              <a:rPr lang="en-US" altLang="zh-CN" sz="1200" dirty="0" err="1">
                <a:solidFill>
                  <a:srgbClr val="222222"/>
                </a:solidFill>
              </a:rPr>
              <a:t>Raghuraman</a:t>
            </a:r>
            <a:r>
              <a:rPr lang="en-US" altLang="zh-CN" sz="1200" dirty="0">
                <a:solidFill>
                  <a:srgbClr val="222222"/>
                </a:solidFill>
              </a:rPr>
              <a:t>, </a:t>
            </a:r>
            <a:r>
              <a:rPr lang="en-US" altLang="zh-CN" sz="1200" dirty="0" err="1">
                <a:solidFill>
                  <a:srgbClr val="222222"/>
                </a:solidFill>
              </a:rPr>
              <a:t>Ruonan</a:t>
            </a:r>
            <a:r>
              <a:rPr lang="en-US" altLang="zh-CN" sz="1200" dirty="0">
                <a:solidFill>
                  <a:srgbClr val="222222"/>
                </a:solidFill>
              </a:rPr>
              <a:t> Li, and Rama </a:t>
            </a:r>
            <a:r>
              <a:rPr lang="en-US" altLang="zh-CN" sz="1200" dirty="0" err="1">
                <a:solidFill>
                  <a:srgbClr val="222222"/>
                </a:solidFill>
              </a:rPr>
              <a:t>Chellappa</a:t>
            </a:r>
            <a:r>
              <a:rPr lang="en-US" altLang="zh-CN" sz="1200" dirty="0">
                <a:solidFill>
                  <a:srgbClr val="222222"/>
                </a:solidFill>
              </a:rPr>
              <a:t>. "Domain adaptation for object recognition: An unsupervised approach." ICCV, 2011.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64873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AA50D-E814-4180-941C-E04CEAF628B2}"/>
              </a:ext>
            </a:extLst>
          </p:cNvPr>
          <p:cNvSpPr/>
          <p:nvPr/>
        </p:nvSpPr>
        <p:spPr>
          <a:xfrm>
            <a:off x="2645832" y="1080000"/>
            <a:ext cx="3852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Geodesic Flow Kernel (GFK)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4FE07-403C-4576-81A6-F9EC2547F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2023443"/>
            <a:ext cx="6347534" cy="15950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0F1C3B-68B3-433E-B922-0BCE89BCD2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33" y="5071366"/>
            <a:ext cx="1647238" cy="281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A591BE-F018-4C85-92AA-599EF5040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1" y="4316620"/>
            <a:ext cx="5036191" cy="272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A39E4E-5330-4216-AD5F-51C02BD00A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79" y="3721240"/>
            <a:ext cx="3937522" cy="2727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427BD-089E-44B5-8C5F-931437714D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78" y="5053470"/>
            <a:ext cx="4364189" cy="3139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A47DB5C-A65E-48AA-81B4-35B12B79CA8F}"/>
              </a:ext>
            </a:extLst>
          </p:cNvPr>
          <p:cNvSpPr/>
          <p:nvPr/>
        </p:nvSpPr>
        <p:spPr>
          <a:xfrm>
            <a:off x="5851330" y="4989844"/>
            <a:ext cx="1355607" cy="466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48FE3A-6108-495C-B919-CC1BE3D83D7B}"/>
              </a:ext>
            </a:extLst>
          </p:cNvPr>
          <p:cNvSpPr/>
          <p:nvPr/>
        </p:nvSpPr>
        <p:spPr>
          <a:xfrm rot="16200000">
            <a:off x="3722622" y="5031686"/>
            <a:ext cx="281905" cy="4868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B21CB-A3F7-4DFE-A562-7D52692057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33" y="5828470"/>
            <a:ext cx="1612190" cy="28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7D5F4-FE3A-4961-87BF-1C40CEC721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763" y="5899947"/>
            <a:ext cx="4310857" cy="313905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BFC2D913-379D-4BCC-B445-557252C21802}"/>
              </a:ext>
            </a:extLst>
          </p:cNvPr>
          <p:cNvSpPr/>
          <p:nvPr/>
        </p:nvSpPr>
        <p:spPr>
          <a:xfrm rot="16200000">
            <a:off x="3705190" y="5797465"/>
            <a:ext cx="281905" cy="4868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C1AFE-26A5-4E4F-8472-A6B366F404C8}"/>
              </a:ext>
            </a:extLst>
          </p:cNvPr>
          <p:cNvSpPr/>
          <p:nvPr/>
        </p:nvSpPr>
        <p:spPr>
          <a:xfrm>
            <a:off x="5796615" y="5815069"/>
            <a:ext cx="1355607" cy="466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8BB23-5968-4C74-999C-091BD92386DF}"/>
              </a:ext>
            </a:extLst>
          </p:cNvPr>
          <p:cNvSpPr/>
          <p:nvPr/>
        </p:nvSpPr>
        <p:spPr>
          <a:xfrm>
            <a:off x="1757778" y="1532852"/>
            <a:ext cx="62676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Gong, </a:t>
            </a:r>
            <a:r>
              <a:rPr lang="en-US" altLang="zh-CN" sz="1200" dirty="0" err="1">
                <a:solidFill>
                  <a:srgbClr val="222222"/>
                </a:solidFill>
              </a:rPr>
              <a:t>Boqing</a:t>
            </a:r>
            <a:r>
              <a:rPr lang="en-US" altLang="zh-CN" sz="1200" dirty="0">
                <a:solidFill>
                  <a:srgbClr val="222222"/>
                </a:solidFill>
              </a:rPr>
              <a:t>, et al. "Geodesic flow kernel for unsupervised domain adaptation." CVPR, 2012.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436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Sample selection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584432150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2530E3-44FE-4178-9BFF-91B1E1845766}"/>
              </a:ext>
            </a:extLst>
          </p:cNvPr>
          <p:cNvSpPr/>
          <p:nvPr/>
        </p:nvSpPr>
        <p:spPr>
          <a:xfrm>
            <a:off x="2518393" y="1078183"/>
            <a:ext cx="4107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Kernel Mean Matching (KMM)</a:t>
            </a:r>
            <a:endParaRPr lang="zh-CN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F48F1-C079-4778-A75F-10E97223A1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69" y="2120259"/>
            <a:ext cx="4991999" cy="6963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9DE794F-75B9-40E1-AE3D-0A1ABB1AEB2D}"/>
              </a:ext>
            </a:extLst>
          </p:cNvPr>
          <p:cNvGrpSpPr/>
          <p:nvPr/>
        </p:nvGrpSpPr>
        <p:grpSpPr>
          <a:xfrm>
            <a:off x="2732576" y="4702643"/>
            <a:ext cx="3999081" cy="1279542"/>
            <a:chOff x="2172338" y="4693765"/>
            <a:chExt cx="3999081" cy="12795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14BEBD-D87C-4DCA-91EC-A7C9EE8D617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338" y="4693765"/>
              <a:ext cx="3999081" cy="127954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228AED-D605-47E5-8C89-436769C8873B}"/>
                </a:ext>
              </a:extLst>
            </p:cNvPr>
            <p:cNvSpPr/>
            <p:nvPr/>
          </p:nvSpPr>
          <p:spPr>
            <a:xfrm>
              <a:off x="4663453" y="4758431"/>
              <a:ext cx="237022" cy="3551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64DCA-599E-4C02-9219-A9BE4552E585}"/>
              </a:ext>
            </a:extLst>
          </p:cNvPr>
          <p:cNvGrpSpPr/>
          <p:nvPr/>
        </p:nvGrpSpPr>
        <p:grpSpPr>
          <a:xfrm>
            <a:off x="2703164" y="3494684"/>
            <a:ext cx="4057904" cy="696380"/>
            <a:chOff x="1850448" y="3048860"/>
            <a:chExt cx="4057904" cy="6963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5D8BDE-EDA1-4869-B4C4-5FB47A369E8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448" y="3048860"/>
              <a:ext cx="4057904" cy="69638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16965C-95A9-4897-8250-04931B5402B9}"/>
                </a:ext>
              </a:extLst>
            </p:cNvPr>
            <p:cNvSpPr/>
            <p:nvPr/>
          </p:nvSpPr>
          <p:spPr>
            <a:xfrm>
              <a:off x="3175330" y="3177329"/>
              <a:ext cx="270822" cy="3792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673B9-BB9B-4C64-B7D0-4A10F4A4FA54}"/>
              </a:ext>
            </a:extLst>
          </p:cNvPr>
          <p:cNvSpPr/>
          <p:nvPr/>
        </p:nvSpPr>
        <p:spPr>
          <a:xfrm>
            <a:off x="1628077" y="3602331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Step 1:</a:t>
            </a:r>
            <a:endParaRPr lang="zh-CN" alt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4FE539-4CEA-4746-B42D-D3364AF139C4}"/>
              </a:ext>
            </a:extLst>
          </p:cNvPr>
          <p:cNvSpPr/>
          <p:nvPr/>
        </p:nvSpPr>
        <p:spPr>
          <a:xfrm>
            <a:off x="1628077" y="4744807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Step 2:</a:t>
            </a:r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B7A07C-2817-476F-876C-C5308D7AADEF}"/>
              </a:ext>
            </a:extLst>
          </p:cNvPr>
          <p:cNvSpPr/>
          <p:nvPr/>
        </p:nvSpPr>
        <p:spPr>
          <a:xfrm>
            <a:off x="1979067" y="1635224"/>
            <a:ext cx="63304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Huang, </a:t>
            </a:r>
            <a:r>
              <a:rPr lang="en-US" altLang="zh-CN" sz="1200" dirty="0" err="1">
                <a:solidFill>
                  <a:srgbClr val="222222"/>
                </a:solidFill>
              </a:rPr>
              <a:t>Jiayuan</a:t>
            </a:r>
            <a:r>
              <a:rPr lang="en-US" altLang="zh-CN" sz="1200" dirty="0">
                <a:solidFill>
                  <a:srgbClr val="222222"/>
                </a:solidFill>
              </a:rPr>
              <a:t>, et al. "Correcting sample selection bias by unlabeled data." NIPS. 2007.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48949"/>
      </p:ext>
    </p:extLst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traight Connector 127">
            <a:extLst>
              <a:ext uri="{FF2B5EF4-FFF2-40B4-BE49-F238E27FC236}">
                <a16:creationId xmlns:a16="http://schemas.microsoft.com/office/drawing/2014/main" id="{BAE01150-4177-4139-AF89-6452B34035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88627" y="3137011"/>
            <a:ext cx="2828871" cy="102940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8" name="Group 14">
            <a:extLst>
              <a:ext uri="{FF2B5EF4-FFF2-40B4-BE49-F238E27FC236}">
                <a16:creationId xmlns:a16="http://schemas.microsoft.com/office/drawing/2014/main" id="{E4DB218D-A286-4CFF-9215-63D455328E7F}"/>
              </a:ext>
            </a:extLst>
          </p:cNvPr>
          <p:cNvGrpSpPr>
            <a:grpSpLocks/>
          </p:cNvGrpSpPr>
          <p:nvPr/>
        </p:nvGrpSpPr>
        <p:grpSpPr bwMode="auto">
          <a:xfrm>
            <a:off x="2173106" y="2932833"/>
            <a:ext cx="1164103" cy="1484832"/>
            <a:chOff x="466093" y="0"/>
            <a:chExt cx="1317174" cy="1662689"/>
          </a:xfrm>
        </p:grpSpPr>
        <p:grpSp>
          <p:nvGrpSpPr>
            <p:cNvPr id="49" name="Group 15">
              <a:extLst>
                <a:ext uri="{FF2B5EF4-FFF2-40B4-BE49-F238E27FC236}">
                  <a16:creationId xmlns:a16="http://schemas.microsoft.com/office/drawing/2014/main" id="{E0030100-A8B4-4B3B-8EBF-B159733CD6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816" y="185862"/>
              <a:ext cx="1044804" cy="1365742"/>
              <a:chOff x="0" y="0"/>
              <a:chExt cx="1044804" cy="1365742"/>
            </a:xfrm>
          </p:grpSpPr>
          <p:sp>
            <p:nvSpPr>
              <p:cNvPr id="51" name="Oval 139">
                <a:extLst>
                  <a:ext uri="{FF2B5EF4-FFF2-40B4-BE49-F238E27FC236}">
                    <a16:creationId xmlns:a16="http://schemas.microsoft.com/office/drawing/2014/main" id="{83E83B7C-EF42-4B76-9F76-1E8B19931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644" y="79661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2" name="Oval 140">
                <a:extLst>
                  <a:ext uri="{FF2B5EF4-FFF2-40B4-BE49-F238E27FC236}">
                    <a16:creationId xmlns:a16="http://schemas.microsoft.com/office/drawing/2014/main" id="{915FAA30-3122-454A-9DF8-7023BC6CE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99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3" name="Oval 141">
                <a:extLst>
                  <a:ext uri="{FF2B5EF4-FFF2-40B4-BE49-F238E27FC236}">
                    <a16:creationId xmlns:a16="http://schemas.microsoft.com/office/drawing/2014/main" id="{F4D42F64-487C-46E3-9957-348E73248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222" y="0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4" name="Oval 142">
                <a:extLst>
                  <a:ext uri="{FF2B5EF4-FFF2-40B4-BE49-F238E27FC236}">
                    <a16:creationId xmlns:a16="http://schemas.microsoft.com/office/drawing/2014/main" id="{0DA7187E-2B24-4C11-8908-052887874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506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5" name="Oval 143">
                <a:extLst>
                  <a:ext uri="{FF2B5EF4-FFF2-40B4-BE49-F238E27FC236}">
                    <a16:creationId xmlns:a16="http://schemas.microsoft.com/office/drawing/2014/main" id="{8EE98F78-32D0-4B72-B174-DD87ED147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39" y="21415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6" name="Oval 144">
                <a:extLst>
                  <a:ext uri="{FF2B5EF4-FFF2-40B4-BE49-F238E27FC236}">
                    <a16:creationId xmlns:a16="http://schemas.microsoft.com/office/drawing/2014/main" id="{956F9246-F41A-4B7A-A527-82296EC6D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159" y="54222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7" name="Oval 145">
                <a:extLst>
                  <a:ext uri="{FF2B5EF4-FFF2-40B4-BE49-F238E27FC236}">
                    <a16:creationId xmlns:a16="http://schemas.microsoft.com/office/drawing/2014/main" id="{7238E0EC-A17A-483C-B08C-D2339489B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853" y="215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8" name="Oval 146">
                <a:extLst>
                  <a:ext uri="{FF2B5EF4-FFF2-40B4-BE49-F238E27FC236}">
                    <a16:creationId xmlns:a16="http://schemas.microsoft.com/office/drawing/2014/main" id="{8A776E85-7393-41DD-B27C-043D47ED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167" y="483176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9" name="Oval 147">
                <a:extLst>
                  <a:ext uri="{FF2B5EF4-FFF2-40B4-BE49-F238E27FC236}">
                    <a16:creationId xmlns:a16="http://schemas.microsoft.com/office/drawing/2014/main" id="{62BFBFD1-65CE-4D05-8E89-6497CE29A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050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0" name="Oval 148">
                <a:extLst>
                  <a:ext uri="{FF2B5EF4-FFF2-40B4-BE49-F238E27FC236}">
                    <a16:creationId xmlns:a16="http://schemas.microsoft.com/office/drawing/2014/main" id="{60349E69-64AF-42CA-9DC7-4C6B12427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44" y="122858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1" name="Oval 149">
                <a:extLst>
                  <a:ext uri="{FF2B5EF4-FFF2-40B4-BE49-F238E27FC236}">
                    <a16:creationId xmlns:a16="http://schemas.microsoft.com/office/drawing/2014/main" id="{B4A9A008-A062-4725-AB88-895A5E6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782" y="119589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2" name="Oval 150">
                <a:extLst>
                  <a:ext uri="{FF2B5EF4-FFF2-40B4-BE49-F238E27FC236}">
                    <a16:creationId xmlns:a16="http://schemas.microsoft.com/office/drawing/2014/main" id="{6B0FAE2C-672C-47AC-BE92-45CA38506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504" y="1018900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3" name="Oval 151">
                <a:extLst>
                  <a:ext uri="{FF2B5EF4-FFF2-40B4-BE49-F238E27FC236}">
                    <a16:creationId xmlns:a16="http://schemas.microsoft.com/office/drawing/2014/main" id="{63E993B2-3791-470E-8B85-34F78C09E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41" y="921246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4" name="Oval 152">
                <a:extLst>
                  <a:ext uri="{FF2B5EF4-FFF2-40B4-BE49-F238E27FC236}">
                    <a16:creationId xmlns:a16="http://schemas.microsoft.com/office/drawing/2014/main" id="{B5F9B979-1992-4D5A-88DE-5D2A56C44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42" y="111954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50" name="Oval 137">
              <a:extLst>
                <a:ext uri="{FF2B5EF4-FFF2-40B4-BE49-F238E27FC236}">
                  <a16:creationId xmlns:a16="http://schemas.microsoft.com/office/drawing/2014/main" id="{2DC3CEA0-7663-4B4E-8967-D0BFA7BB48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93333" y="172758"/>
              <a:ext cx="1662689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65" name="TextBox 153 1">
            <a:extLst>
              <a:ext uri="{FF2B5EF4-FFF2-40B4-BE49-F238E27FC236}">
                <a16:creationId xmlns:a16="http://schemas.microsoft.com/office/drawing/2014/main" id="{34C3B08A-08DF-41B8-AAEF-84DB69B6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433" y="3690562"/>
            <a:ext cx="5090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6" name="TextBox 153 2">
            <a:extLst>
              <a:ext uri="{FF2B5EF4-FFF2-40B4-BE49-F238E27FC236}">
                <a16:creationId xmlns:a16="http://schemas.microsoft.com/office/drawing/2014/main" id="{CC207C2D-8B65-4BC6-B8D0-4A15B4177A10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1849807" y="3738771"/>
            <a:ext cx="509085" cy="41232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TextBox 194 1">
            <a:extLst>
              <a:ext uri="{FF2B5EF4-FFF2-40B4-BE49-F238E27FC236}">
                <a16:creationId xmlns:a16="http://schemas.microsoft.com/office/drawing/2014/main" id="{E2EE6D07-34D2-47AB-8CF8-3FE17692F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08" y="3150056"/>
            <a:ext cx="495614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8" name="TextBox 29 1">
            <a:extLst>
              <a:ext uri="{FF2B5EF4-FFF2-40B4-BE49-F238E27FC236}">
                <a16:creationId xmlns:a16="http://schemas.microsoft.com/office/drawing/2014/main" id="{58414535-FD15-4528-878F-E2859945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99" y="4587772"/>
            <a:ext cx="7216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source</a:t>
            </a:r>
          </a:p>
        </p:txBody>
      </p:sp>
      <p:sp>
        <p:nvSpPr>
          <p:cNvPr id="69" name="TextBox 134">
            <a:extLst>
              <a:ext uri="{FF2B5EF4-FFF2-40B4-BE49-F238E27FC236}">
                <a16:creationId xmlns:a16="http://schemas.microsoft.com/office/drawing/2014/main" id="{0F50CA24-EA01-43AC-A963-3484071D7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153" y="2237837"/>
            <a:ext cx="157281" cy="7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B7AF4D-5931-4A11-AAE4-90B070C3D742}"/>
              </a:ext>
            </a:extLst>
          </p:cNvPr>
          <p:cNvGrpSpPr/>
          <p:nvPr/>
        </p:nvGrpSpPr>
        <p:grpSpPr>
          <a:xfrm>
            <a:off x="2317542" y="2036118"/>
            <a:ext cx="2000928" cy="731207"/>
            <a:chOff x="1958638" y="2073063"/>
            <a:chExt cx="2000928" cy="731207"/>
          </a:xfrm>
        </p:grpSpPr>
        <p:sp>
          <p:nvSpPr>
            <p:cNvPr id="71" name="Oval 129">
              <a:extLst>
                <a:ext uri="{FF2B5EF4-FFF2-40B4-BE49-F238E27FC236}">
                  <a16:creationId xmlns:a16="http://schemas.microsoft.com/office/drawing/2014/main" id="{F896AC89-9E65-40B3-9A4C-6B5048E8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176183"/>
              <a:ext cx="121205" cy="122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Flowchart: Extract 130">
              <a:extLst>
                <a:ext uri="{FF2B5EF4-FFF2-40B4-BE49-F238E27FC236}">
                  <a16:creationId xmlns:a16="http://schemas.microsoft.com/office/drawing/2014/main" id="{9E69A41F-BBAD-432C-9FCC-7721EADF9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176183"/>
              <a:ext cx="121205" cy="122504"/>
            </a:xfrm>
            <a:prstGeom prst="flowChartExtra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131">
              <a:extLst>
                <a:ext uri="{FF2B5EF4-FFF2-40B4-BE49-F238E27FC236}">
                  <a16:creationId xmlns:a16="http://schemas.microsoft.com/office/drawing/2014/main" id="{508263EC-89CB-423D-A74A-374E3C66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078" y="2073063"/>
              <a:ext cx="157276" cy="73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Oval 132">
              <a:extLst>
                <a:ext uri="{FF2B5EF4-FFF2-40B4-BE49-F238E27FC236}">
                  <a16:creationId xmlns:a16="http://schemas.microsoft.com/office/drawing/2014/main" id="{A80E2B28-4F5C-4D8B-960D-8426FB481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573907"/>
              <a:ext cx="121205" cy="122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Flowchart: Extract 133">
              <a:extLst>
                <a:ext uri="{FF2B5EF4-FFF2-40B4-BE49-F238E27FC236}">
                  <a16:creationId xmlns:a16="http://schemas.microsoft.com/office/drawing/2014/main" id="{8FB8D577-FE7A-4EEE-A6D9-C7742EB49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567256"/>
              <a:ext cx="121205" cy="122504"/>
            </a:xfrm>
            <a:prstGeom prst="flowChartExtra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0">
              <a:extLst>
                <a:ext uri="{FF2B5EF4-FFF2-40B4-BE49-F238E27FC236}">
                  <a16:creationId xmlns:a16="http://schemas.microsoft.com/office/drawing/2014/main" id="{2A38BEB1-6DA5-4EB2-852E-ED0EDEFB9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082127"/>
              <a:ext cx="15520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positive samples</a:t>
              </a:r>
            </a:p>
          </p:txBody>
        </p:sp>
        <p:sp>
          <p:nvSpPr>
            <p:cNvPr id="77" name="TextBox 43">
              <a:extLst>
                <a:ext uri="{FF2B5EF4-FFF2-40B4-BE49-F238E27FC236}">
                  <a16:creationId xmlns:a16="http://schemas.microsoft.com/office/drawing/2014/main" id="{1FFF1F4E-F6C7-4BF4-997F-E6ADF021B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461565"/>
              <a:ext cx="15969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negative samples</a:t>
              </a:r>
            </a:p>
          </p:txBody>
        </p:sp>
      </p:grpSp>
      <p:grpSp>
        <p:nvGrpSpPr>
          <p:cNvPr id="78" name="Group 37">
            <a:extLst>
              <a:ext uri="{FF2B5EF4-FFF2-40B4-BE49-F238E27FC236}">
                <a16:creationId xmlns:a16="http://schemas.microsoft.com/office/drawing/2014/main" id="{D25DEE13-63BD-4F96-85CF-80B101B455BF}"/>
              </a:ext>
            </a:extLst>
          </p:cNvPr>
          <p:cNvGrpSpPr>
            <a:grpSpLocks/>
          </p:cNvGrpSpPr>
          <p:nvPr/>
        </p:nvGrpSpPr>
        <p:grpSpPr bwMode="auto">
          <a:xfrm>
            <a:off x="3456202" y="2991818"/>
            <a:ext cx="2337747" cy="1968622"/>
            <a:chOff x="0" y="0"/>
            <a:chExt cx="2644964" cy="2203854"/>
          </a:xfrm>
        </p:grpSpPr>
        <p:grpSp>
          <p:nvGrpSpPr>
            <p:cNvPr id="79" name="Group 38">
              <a:extLst>
                <a:ext uri="{FF2B5EF4-FFF2-40B4-BE49-F238E27FC236}">
                  <a16:creationId xmlns:a16="http://schemas.microsoft.com/office/drawing/2014/main" id="{C6C6D8C5-AA64-4B14-BE18-A628A1B143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84" y="119743"/>
              <a:ext cx="975360" cy="1066800"/>
              <a:chOff x="0" y="0"/>
              <a:chExt cx="975360" cy="1066800"/>
            </a:xfrm>
          </p:grpSpPr>
          <p:sp>
            <p:nvSpPr>
              <p:cNvPr id="82" name="Flowchart: Extract 188">
                <a:extLst>
                  <a:ext uri="{FF2B5EF4-FFF2-40B4-BE49-F238E27FC236}">
                    <a16:creationId xmlns:a16="http://schemas.microsoft.com/office/drawing/2014/main" id="{B2508D5B-1F68-4E7A-AD7A-88054814E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285947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3" name="Flowchart: Extract 189">
                <a:extLst>
                  <a:ext uri="{FF2B5EF4-FFF2-40B4-BE49-F238E27FC236}">
                    <a16:creationId xmlns:a16="http://schemas.microsoft.com/office/drawing/2014/main" id="{1E5D8770-73FA-4A5F-B4D6-16539D8F2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7010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4" name="Flowchart: Extract 190">
                <a:extLst>
                  <a:ext uri="{FF2B5EF4-FFF2-40B4-BE49-F238E27FC236}">
                    <a16:creationId xmlns:a16="http://schemas.microsoft.com/office/drawing/2014/main" id="{E6B99CFC-C9B5-47CF-837E-8D92CD055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7772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5" name="Flowchart: Extract 191">
                <a:extLst>
                  <a:ext uri="{FF2B5EF4-FFF2-40B4-BE49-F238E27FC236}">
                    <a16:creationId xmlns:a16="http://schemas.microsoft.com/office/drawing/2014/main" id="{6A392AEA-792B-47D9-9461-81F004652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296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6" name="Flowchart: Extract 192">
                <a:extLst>
                  <a:ext uri="{FF2B5EF4-FFF2-40B4-BE49-F238E27FC236}">
                    <a16:creationId xmlns:a16="http://schemas.microsoft.com/office/drawing/2014/main" id="{C18E43F0-FB11-4916-8007-BF4AD80D5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24384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7" name="Flowchart: Extract 193">
                <a:extLst>
                  <a:ext uri="{FF2B5EF4-FFF2-40B4-BE49-F238E27FC236}">
                    <a16:creationId xmlns:a16="http://schemas.microsoft.com/office/drawing/2014/main" id="{B95C9A6D-BF1F-4E16-BBBA-861D9B5A7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80" name="TextBox 186">
              <a:extLst>
                <a:ext uri="{FF2B5EF4-FFF2-40B4-BE49-F238E27FC236}">
                  <a16:creationId xmlns:a16="http://schemas.microsoft.com/office/drawing/2014/main" id="{8A43E8F6-3C62-4C9F-86F8-04ED92581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3" y="1385386"/>
              <a:ext cx="177991" cy="818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" name="Oval 187">
              <a:extLst>
                <a:ext uri="{FF2B5EF4-FFF2-40B4-BE49-F238E27FC236}">
                  <a16:creationId xmlns:a16="http://schemas.microsoft.com/office/drawing/2014/main" id="{2671D054-2281-4A90-AC48-C64DD98037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67814" y="67814"/>
              <a:ext cx="1452802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EA98851-D0A5-43EB-B2F3-7C080958E94F}"/>
              </a:ext>
            </a:extLst>
          </p:cNvPr>
          <p:cNvCxnSpPr>
            <a:cxnSpLocks/>
          </p:cNvCxnSpPr>
          <p:nvPr/>
        </p:nvCxnSpPr>
        <p:spPr>
          <a:xfrm>
            <a:off x="4078382" y="3793060"/>
            <a:ext cx="15126" cy="184695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C8FB4CD-D1D7-4AC8-91DB-9C64261C3404}"/>
              </a:ext>
            </a:extLst>
          </p:cNvPr>
          <p:cNvCxnSpPr>
            <a:cxnSpLocks/>
          </p:cNvCxnSpPr>
          <p:nvPr/>
        </p:nvCxnSpPr>
        <p:spPr>
          <a:xfrm>
            <a:off x="3334909" y="3675249"/>
            <a:ext cx="13512" cy="164984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CF7C146-D657-4B9B-9500-59454E8B967D}"/>
              </a:ext>
            </a:extLst>
          </p:cNvPr>
          <p:cNvCxnSpPr>
            <a:cxnSpLocks/>
          </p:cNvCxnSpPr>
          <p:nvPr/>
        </p:nvCxnSpPr>
        <p:spPr>
          <a:xfrm>
            <a:off x="2215506" y="4014818"/>
            <a:ext cx="13072" cy="159601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BF7FC78-ED2D-4EC0-B50B-B0A8978C5CEC}"/>
              </a:ext>
            </a:extLst>
          </p:cNvPr>
          <p:cNvCxnSpPr/>
          <p:nvPr/>
        </p:nvCxnSpPr>
        <p:spPr>
          <a:xfrm>
            <a:off x="3388068" y="5209273"/>
            <a:ext cx="6682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8FF4624-A3B2-40AE-9E2F-B6ABD396B089}"/>
              </a:ext>
            </a:extLst>
          </p:cNvPr>
          <p:cNvCxnSpPr>
            <a:cxnSpLocks/>
          </p:cNvCxnSpPr>
          <p:nvPr/>
        </p:nvCxnSpPr>
        <p:spPr>
          <a:xfrm>
            <a:off x="2276143" y="5576348"/>
            <a:ext cx="17426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29 2">
            <a:extLst>
              <a:ext uri="{FF2B5EF4-FFF2-40B4-BE49-F238E27FC236}">
                <a16:creationId xmlns:a16="http://schemas.microsoft.com/office/drawing/2014/main" id="{19D42E6E-3C36-46DE-B36F-436DFE35B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393" y="4587772"/>
            <a:ext cx="650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target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A709902-BB57-417E-83E6-A18026985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892" y="5642045"/>
            <a:ext cx="5106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different weights on source domain samples.</a:t>
            </a:r>
            <a:endParaRPr lang="en-SG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6" name="Group 34">
            <a:extLst>
              <a:ext uri="{FF2B5EF4-FFF2-40B4-BE49-F238E27FC236}">
                <a16:creationId xmlns:a16="http://schemas.microsoft.com/office/drawing/2014/main" id="{523B6F0F-4E74-4431-B8D3-F4E8B07FA05F}"/>
              </a:ext>
            </a:extLst>
          </p:cNvPr>
          <p:cNvGrpSpPr>
            <a:grpSpLocks/>
          </p:cNvGrpSpPr>
          <p:nvPr/>
        </p:nvGrpSpPr>
        <p:grpSpPr bwMode="auto">
          <a:xfrm>
            <a:off x="1969360" y="3558413"/>
            <a:ext cx="2744678" cy="562058"/>
            <a:chOff x="0" y="0"/>
            <a:chExt cx="3207836" cy="629536"/>
          </a:xfrm>
        </p:grpSpPr>
        <p:sp>
          <p:nvSpPr>
            <p:cNvPr id="97" name="Freeform 182">
              <a:extLst>
                <a:ext uri="{FF2B5EF4-FFF2-40B4-BE49-F238E27FC236}">
                  <a16:creationId xmlns:a16="http://schemas.microsoft.com/office/drawing/2014/main" id="{82B9E9B3-77AE-478E-9D9B-CA28B433D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11" y="0"/>
              <a:ext cx="2828925" cy="481584"/>
            </a:xfrm>
            <a:custGeom>
              <a:avLst/>
              <a:gdLst>
                <a:gd name="T0" fmla="*/ 0 w 2828925"/>
                <a:gd name="T1" fmla="*/ 481584 h 481584"/>
                <a:gd name="T2" fmla="*/ 1143000 w 2828925"/>
                <a:gd name="T3" fmla="*/ 138684 h 481584"/>
                <a:gd name="T4" fmla="*/ 1905000 w 2828925"/>
                <a:gd name="T5" fmla="*/ 5334 h 481584"/>
                <a:gd name="T6" fmla="*/ 2828925 w 2828925"/>
                <a:gd name="T7" fmla="*/ 24384 h 4815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8925" h="481584">
                  <a:moveTo>
                    <a:pt x="0" y="481584"/>
                  </a:moveTo>
                  <a:cubicBezTo>
                    <a:pt x="412750" y="349821"/>
                    <a:pt x="825500" y="218059"/>
                    <a:pt x="1143000" y="138684"/>
                  </a:cubicBezTo>
                  <a:cubicBezTo>
                    <a:pt x="1460500" y="59309"/>
                    <a:pt x="1624013" y="24384"/>
                    <a:pt x="1905000" y="5334"/>
                  </a:cubicBezTo>
                  <a:cubicBezTo>
                    <a:pt x="2185987" y="-13716"/>
                    <a:pt x="2828925" y="24384"/>
                    <a:pt x="2828925" y="24384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Straight Connector 183">
              <a:extLst>
                <a:ext uri="{FF2B5EF4-FFF2-40B4-BE49-F238E27FC236}">
                  <a16:creationId xmlns:a16="http://schemas.microsoft.com/office/drawing/2014/main" id="{596DBC5C-B969-47C7-95A0-DBF2B4F33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481584"/>
              <a:ext cx="378911" cy="1479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9" name="TextBox 194 2">
            <a:extLst>
              <a:ext uri="{FF2B5EF4-FFF2-40B4-BE49-F238E27FC236}">
                <a16:creationId xmlns:a16="http://schemas.microsoft.com/office/drawing/2014/main" id="{5060EB2B-6FB7-4D42-96E3-65F67E626A4D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4675872" y="3433446"/>
            <a:ext cx="495614" cy="41232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Rectangle 1">
            <a:extLst>
              <a:ext uri="{FF2B5EF4-FFF2-40B4-BE49-F238E27FC236}">
                <a16:creationId xmlns:a16="http://schemas.microsoft.com/office/drawing/2014/main" id="{194D3EF6-C3A5-427C-A9D3-20058951EC95}"/>
              </a:ext>
            </a:extLst>
          </p:cNvPr>
          <p:cNvSpPr/>
          <p:nvPr/>
        </p:nvSpPr>
        <p:spPr>
          <a:xfrm>
            <a:off x="2518393" y="1078183"/>
            <a:ext cx="4107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Kernel Mean Matching (KMM)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40142735"/>
      </p:ext>
    </p:extLst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14">
            <a:extLst>
              <a:ext uri="{FF2B5EF4-FFF2-40B4-BE49-F238E27FC236}">
                <a16:creationId xmlns:a16="http://schemas.microsoft.com/office/drawing/2014/main" id="{4CC44C0B-07F5-44C5-8101-9CEE09FFD74B}"/>
              </a:ext>
            </a:extLst>
          </p:cNvPr>
          <p:cNvGrpSpPr>
            <a:grpSpLocks/>
          </p:cNvGrpSpPr>
          <p:nvPr/>
        </p:nvGrpSpPr>
        <p:grpSpPr bwMode="auto">
          <a:xfrm>
            <a:off x="2173106" y="2932833"/>
            <a:ext cx="1164103" cy="1484832"/>
            <a:chOff x="466093" y="0"/>
            <a:chExt cx="1317174" cy="1662689"/>
          </a:xfrm>
        </p:grpSpPr>
        <p:grpSp>
          <p:nvGrpSpPr>
            <p:cNvPr id="96" name="Group 15">
              <a:extLst>
                <a:ext uri="{FF2B5EF4-FFF2-40B4-BE49-F238E27FC236}">
                  <a16:creationId xmlns:a16="http://schemas.microsoft.com/office/drawing/2014/main" id="{C1FEC95D-032D-4848-B263-9644ACC497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816" y="185862"/>
              <a:ext cx="1044804" cy="1365742"/>
              <a:chOff x="0" y="0"/>
              <a:chExt cx="1044804" cy="1365742"/>
            </a:xfrm>
          </p:grpSpPr>
          <p:sp>
            <p:nvSpPr>
              <p:cNvPr id="98" name="Oval 139">
                <a:extLst>
                  <a:ext uri="{FF2B5EF4-FFF2-40B4-BE49-F238E27FC236}">
                    <a16:creationId xmlns:a16="http://schemas.microsoft.com/office/drawing/2014/main" id="{DA12064A-2D74-4547-9FCA-158400206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644" y="79661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99" name="Oval 140">
                <a:extLst>
                  <a:ext uri="{FF2B5EF4-FFF2-40B4-BE49-F238E27FC236}">
                    <a16:creationId xmlns:a16="http://schemas.microsoft.com/office/drawing/2014/main" id="{77DC467C-D487-498D-9C37-B68E4FAE4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99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0" name="Oval 141">
                <a:extLst>
                  <a:ext uri="{FF2B5EF4-FFF2-40B4-BE49-F238E27FC236}">
                    <a16:creationId xmlns:a16="http://schemas.microsoft.com/office/drawing/2014/main" id="{A36E9698-2C97-4BF4-88CD-B76554FD7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222" y="0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1" name="Oval 142">
                <a:extLst>
                  <a:ext uri="{FF2B5EF4-FFF2-40B4-BE49-F238E27FC236}">
                    <a16:creationId xmlns:a16="http://schemas.microsoft.com/office/drawing/2014/main" id="{604C19DA-87FE-414E-9D3A-0018D35D6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506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2" name="Oval 143">
                <a:extLst>
                  <a:ext uri="{FF2B5EF4-FFF2-40B4-BE49-F238E27FC236}">
                    <a16:creationId xmlns:a16="http://schemas.microsoft.com/office/drawing/2014/main" id="{60842FA3-5659-4782-9FAD-518159CD8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39" y="21415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3" name="Oval 144">
                <a:extLst>
                  <a:ext uri="{FF2B5EF4-FFF2-40B4-BE49-F238E27FC236}">
                    <a16:creationId xmlns:a16="http://schemas.microsoft.com/office/drawing/2014/main" id="{6CCA9CB1-865B-441B-9345-3E68CACE1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159" y="54222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4" name="Oval 145">
                <a:extLst>
                  <a:ext uri="{FF2B5EF4-FFF2-40B4-BE49-F238E27FC236}">
                    <a16:creationId xmlns:a16="http://schemas.microsoft.com/office/drawing/2014/main" id="{9BF3719A-7546-4D92-9ED7-F48CCA4E7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853" y="215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5" name="Oval 146">
                <a:extLst>
                  <a:ext uri="{FF2B5EF4-FFF2-40B4-BE49-F238E27FC236}">
                    <a16:creationId xmlns:a16="http://schemas.microsoft.com/office/drawing/2014/main" id="{9915D535-A4B4-40EB-950A-E849D4FC4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167" y="483176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6" name="Oval 147">
                <a:extLst>
                  <a:ext uri="{FF2B5EF4-FFF2-40B4-BE49-F238E27FC236}">
                    <a16:creationId xmlns:a16="http://schemas.microsoft.com/office/drawing/2014/main" id="{B635A5E9-F339-44D5-BD97-EAB055C8E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050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7" name="Oval 148">
                <a:extLst>
                  <a:ext uri="{FF2B5EF4-FFF2-40B4-BE49-F238E27FC236}">
                    <a16:creationId xmlns:a16="http://schemas.microsoft.com/office/drawing/2014/main" id="{9546804A-AFB4-4F2A-9FF3-E0D8CEEBE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44" y="122858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8" name="Oval 149">
                <a:extLst>
                  <a:ext uri="{FF2B5EF4-FFF2-40B4-BE49-F238E27FC236}">
                    <a16:creationId xmlns:a16="http://schemas.microsoft.com/office/drawing/2014/main" id="{382FECBF-0C72-4457-BA9A-72F624EAB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782" y="119589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9" name="Oval 150">
                <a:extLst>
                  <a:ext uri="{FF2B5EF4-FFF2-40B4-BE49-F238E27FC236}">
                    <a16:creationId xmlns:a16="http://schemas.microsoft.com/office/drawing/2014/main" id="{7C6508ED-212B-4751-B25D-36247E9B2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504" y="1018900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0" name="Oval 151">
                <a:extLst>
                  <a:ext uri="{FF2B5EF4-FFF2-40B4-BE49-F238E27FC236}">
                    <a16:creationId xmlns:a16="http://schemas.microsoft.com/office/drawing/2014/main" id="{B6E624F2-774A-4D52-A4C4-0A1A2B109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41" y="921246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1" name="Oval 152">
                <a:extLst>
                  <a:ext uri="{FF2B5EF4-FFF2-40B4-BE49-F238E27FC236}">
                    <a16:creationId xmlns:a16="http://schemas.microsoft.com/office/drawing/2014/main" id="{74B44967-732E-49DB-86A6-C94D2F966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42" y="111954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97" name="Oval 137">
              <a:extLst>
                <a:ext uri="{FF2B5EF4-FFF2-40B4-BE49-F238E27FC236}">
                  <a16:creationId xmlns:a16="http://schemas.microsoft.com/office/drawing/2014/main" id="{6D227DD6-7DCF-4182-935A-E5A89D51CA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93333" y="172758"/>
              <a:ext cx="1662689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12" name="TextBox 153 1">
            <a:extLst>
              <a:ext uri="{FF2B5EF4-FFF2-40B4-BE49-F238E27FC236}">
                <a16:creationId xmlns:a16="http://schemas.microsoft.com/office/drawing/2014/main" id="{47112A6E-8A57-43C0-9041-A2DA5B331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433" y="3690562"/>
            <a:ext cx="5090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13" name="Group 34">
            <a:extLst>
              <a:ext uri="{FF2B5EF4-FFF2-40B4-BE49-F238E27FC236}">
                <a16:creationId xmlns:a16="http://schemas.microsoft.com/office/drawing/2014/main" id="{49505A4D-55DC-4DEC-B40D-230110743FA3}"/>
              </a:ext>
            </a:extLst>
          </p:cNvPr>
          <p:cNvGrpSpPr>
            <a:grpSpLocks/>
          </p:cNvGrpSpPr>
          <p:nvPr/>
        </p:nvGrpSpPr>
        <p:grpSpPr bwMode="auto">
          <a:xfrm>
            <a:off x="1969360" y="3558413"/>
            <a:ext cx="2744678" cy="562058"/>
            <a:chOff x="0" y="0"/>
            <a:chExt cx="3207836" cy="629536"/>
          </a:xfrm>
        </p:grpSpPr>
        <p:sp>
          <p:nvSpPr>
            <p:cNvPr id="114" name="Freeform 182">
              <a:extLst>
                <a:ext uri="{FF2B5EF4-FFF2-40B4-BE49-F238E27FC236}">
                  <a16:creationId xmlns:a16="http://schemas.microsoft.com/office/drawing/2014/main" id="{F578CF9B-30D7-4561-ABED-0705D6195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11" y="0"/>
              <a:ext cx="2828925" cy="481584"/>
            </a:xfrm>
            <a:custGeom>
              <a:avLst/>
              <a:gdLst>
                <a:gd name="T0" fmla="*/ 0 w 2828925"/>
                <a:gd name="T1" fmla="*/ 481584 h 481584"/>
                <a:gd name="T2" fmla="*/ 1143000 w 2828925"/>
                <a:gd name="T3" fmla="*/ 138684 h 481584"/>
                <a:gd name="T4" fmla="*/ 1905000 w 2828925"/>
                <a:gd name="T5" fmla="*/ 5334 h 481584"/>
                <a:gd name="T6" fmla="*/ 2828925 w 2828925"/>
                <a:gd name="T7" fmla="*/ 24384 h 4815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8925" h="481584">
                  <a:moveTo>
                    <a:pt x="0" y="481584"/>
                  </a:moveTo>
                  <a:cubicBezTo>
                    <a:pt x="412750" y="349821"/>
                    <a:pt x="825500" y="218059"/>
                    <a:pt x="1143000" y="138684"/>
                  </a:cubicBezTo>
                  <a:cubicBezTo>
                    <a:pt x="1460500" y="59309"/>
                    <a:pt x="1624013" y="24384"/>
                    <a:pt x="1905000" y="5334"/>
                  </a:cubicBezTo>
                  <a:cubicBezTo>
                    <a:pt x="2185987" y="-13716"/>
                    <a:pt x="2828925" y="24384"/>
                    <a:pt x="2828925" y="24384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Straight Connector 183">
              <a:extLst>
                <a:ext uri="{FF2B5EF4-FFF2-40B4-BE49-F238E27FC236}">
                  <a16:creationId xmlns:a16="http://schemas.microsoft.com/office/drawing/2014/main" id="{939AA6AF-E817-44E5-B2DA-5082A8FC06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481584"/>
              <a:ext cx="378911" cy="1479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" name="TextBox 194 1">
            <a:extLst>
              <a:ext uri="{FF2B5EF4-FFF2-40B4-BE49-F238E27FC236}">
                <a16:creationId xmlns:a16="http://schemas.microsoft.com/office/drawing/2014/main" id="{E75C642B-B6BE-4F6F-9121-9D26F9E23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08" y="3150056"/>
            <a:ext cx="495614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7" name="TextBox 194 2">
            <a:extLst>
              <a:ext uri="{FF2B5EF4-FFF2-40B4-BE49-F238E27FC236}">
                <a16:creationId xmlns:a16="http://schemas.microsoft.com/office/drawing/2014/main" id="{04DFF0FB-F3AA-4C0B-900C-086A209544CC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4673065" y="3263489"/>
            <a:ext cx="495614" cy="41232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" name="TextBox 29 1">
            <a:extLst>
              <a:ext uri="{FF2B5EF4-FFF2-40B4-BE49-F238E27FC236}">
                <a16:creationId xmlns:a16="http://schemas.microsoft.com/office/drawing/2014/main" id="{ED93C641-1532-4DC2-A7C5-D8C866295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99" y="4587772"/>
            <a:ext cx="7216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source</a:t>
            </a:r>
          </a:p>
        </p:txBody>
      </p:sp>
      <p:sp>
        <p:nvSpPr>
          <p:cNvPr id="119" name="TextBox 29 2">
            <a:extLst>
              <a:ext uri="{FF2B5EF4-FFF2-40B4-BE49-F238E27FC236}">
                <a16:creationId xmlns:a16="http://schemas.microsoft.com/office/drawing/2014/main" id="{F8F2908C-979E-460B-93CD-5DBA1AF0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393" y="4587772"/>
            <a:ext cx="650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target</a:t>
            </a:r>
          </a:p>
        </p:txBody>
      </p:sp>
      <p:sp>
        <p:nvSpPr>
          <p:cNvPr id="120" name="TextBox 134">
            <a:extLst>
              <a:ext uri="{FF2B5EF4-FFF2-40B4-BE49-F238E27FC236}">
                <a16:creationId xmlns:a16="http://schemas.microsoft.com/office/drawing/2014/main" id="{581285F1-ED22-4E4B-8666-CC51057AA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153" y="2237837"/>
            <a:ext cx="157281" cy="7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6BB94E4-A982-49C2-AD2D-7205BAE0B18E}"/>
              </a:ext>
            </a:extLst>
          </p:cNvPr>
          <p:cNvGrpSpPr/>
          <p:nvPr/>
        </p:nvGrpSpPr>
        <p:grpSpPr>
          <a:xfrm>
            <a:off x="2317542" y="2036118"/>
            <a:ext cx="2000928" cy="731207"/>
            <a:chOff x="1958638" y="2073063"/>
            <a:chExt cx="2000928" cy="731207"/>
          </a:xfrm>
        </p:grpSpPr>
        <p:sp>
          <p:nvSpPr>
            <p:cNvPr id="122" name="Oval 129">
              <a:extLst>
                <a:ext uri="{FF2B5EF4-FFF2-40B4-BE49-F238E27FC236}">
                  <a16:creationId xmlns:a16="http://schemas.microsoft.com/office/drawing/2014/main" id="{82E0CB2A-9379-4686-B8F1-B5974C259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176183"/>
              <a:ext cx="121205" cy="122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" name="Flowchart: Extract 130">
              <a:extLst>
                <a:ext uri="{FF2B5EF4-FFF2-40B4-BE49-F238E27FC236}">
                  <a16:creationId xmlns:a16="http://schemas.microsoft.com/office/drawing/2014/main" id="{0993D6AE-B07F-4059-BBF0-394343B1B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176183"/>
              <a:ext cx="121205" cy="122504"/>
            </a:xfrm>
            <a:prstGeom prst="flowChartExtra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4" name="TextBox 131">
              <a:extLst>
                <a:ext uri="{FF2B5EF4-FFF2-40B4-BE49-F238E27FC236}">
                  <a16:creationId xmlns:a16="http://schemas.microsoft.com/office/drawing/2014/main" id="{9BACFB8D-341A-45F3-8586-3EA17A5E0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078" y="2073063"/>
              <a:ext cx="157276" cy="73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5" name="Oval 132">
              <a:extLst>
                <a:ext uri="{FF2B5EF4-FFF2-40B4-BE49-F238E27FC236}">
                  <a16:creationId xmlns:a16="http://schemas.microsoft.com/office/drawing/2014/main" id="{25312C0F-61A0-4024-8134-0C5C2812A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573907"/>
              <a:ext cx="121205" cy="122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6" name="Flowchart: Extract 133">
              <a:extLst>
                <a:ext uri="{FF2B5EF4-FFF2-40B4-BE49-F238E27FC236}">
                  <a16:creationId xmlns:a16="http://schemas.microsoft.com/office/drawing/2014/main" id="{9D71B2E9-C3F5-4CA2-B05E-F4CA24A8F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567256"/>
              <a:ext cx="121205" cy="122504"/>
            </a:xfrm>
            <a:prstGeom prst="flowChartExtra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7" name="TextBox 40">
              <a:extLst>
                <a:ext uri="{FF2B5EF4-FFF2-40B4-BE49-F238E27FC236}">
                  <a16:creationId xmlns:a16="http://schemas.microsoft.com/office/drawing/2014/main" id="{350DFF58-FE40-4691-8B52-BE2A68637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082127"/>
              <a:ext cx="15520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positive samples</a:t>
              </a:r>
            </a:p>
          </p:txBody>
        </p:sp>
        <p:sp>
          <p:nvSpPr>
            <p:cNvPr id="128" name="TextBox 43">
              <a:extLst>
                <a:ext uri="{FF2B5EF4-FFF2-40B4-BE49-F238E27FC236}">
                  <a16:creationId xmlns:a16="http://schemas.microsoft.com/office/drawing/2014/main" id="{6F745BBE-0AED-4064-A064-F5FB5DDEC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461565"/>
              <a:ext cx="15969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negative samples</a:t>
              </a:r>
            </a:p>
          </p:txBody>
        </p: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0D48AF35-786A-4B2B-A89F-746074ED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32" y="3604728"/>
            <a:ext cx="87885" cy="727385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94FF099-3A0E-4EBC-BBA2-E083DA45D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19" y="4301089"/>
            <a:ext cx="266941" cy="34581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4D2AC970-370B-43FB-9824-1B09A36B71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7" y="4431734"/>
            <a:ext cx="170269" cy="22057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B6A7DE1-2D62-4D62-886D-7A378373A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48" y="3984871"/>
            <a:ext cx="143777" cy="461578"/>
          </a:xfrm>
          <a:prstGeom prst="rect">
            <a:avLst/>
          </a:prstGeom>
        </p:spPr>
      </p:pic>
      <p:grpSp>
        <p:nvGrpSpPr>
          <p:cNvPr id="133" name="Group 37">
            <a:extLst>
              <a:ext uri="{FF2B5EF4-FFF2-40B4-BE49-F238E27FC236}">
                <a16:creationId xmlns:a16="http://schemas.microsoft.com/office/drawing/2014/main" id="{A0397303-A36D-423B-8918-1C0432B3904E}"/>
              </a:ext>
            </a:extLst>
          </p:cNvPr>
          <p:cNvGrpSpPr>
            <a:grpSpLocks/>
          </p:cNvGrpSpPr>
          <p:nvPr/>
        </p:nvGrpSpPr>
        <p:grpSpPr bwMode="auto">
          <a:xfrm>
            <a:off x="3456202" y="2991818"/>
            <a:ext cx="2337747" cy="1968622"/>
            <a:chOff x="0" y="0"/>
            <a:chExt cx="2644964" cy="2203854"/>
          </a:xfrm>
        </p:grpSpPr>
        <p:grpSp>
          <p:nvGrpSpPr>
            <p:cNvPr id="134" name="Group 38">
              <a:extLst>
                <a:ext uri="{FF2B5EF4-FFF2-40B4-BE49-F238E27FC236}">
                  <a16:creationId xmlns:a16="http://schemas.microsoft.com/office/drawing/2014/main" id="{EEEA843E-1263-4FAA-BF95-6A6C2215AF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84" y="119743"/>
              <a:ext cx="975360" cy="1066800"/>
              <a:chOff x="0" y="0"/>
              <a:chExt cx="975360" cy="1066800"/>
            </a:xfrm>
          </p:grpSpPr>
          <p:sp>
            <p:nvSpPr>
              <p:cNvPr id="137" name="Flowchart: Extract 188">
                <a:extLst>
                  <a:ext uri="{FF2B5EF4-FFF2-40B4-BE49-F238E27FC236}">
                    <a16:creationId xmlns:a16="http://schemas.microsoft.com/office/drawing/2014/main" id="{B69C043B-32BF-44E4-9862-3B213A5B2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285947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38" name="Flowchart: Extract 189">
                <a:extLst>
                  <a:ext uri="{FF2B5EF4-FFF2-40B4-BE49-F238E27FC236}">
                    <a16:creationId xmlns:a16="http://schemas.microsoft.com/office/drawing/2014/main" id="{4FA7E90E-6E03-4BB4-A7AE-197772B7E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7010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39" name="Flowchart: Extract 190">
                <a:extLst>
                  <a:ext uri="{FF2B5EF4-FFF2-40B4-BE49-F238E27FC236}">
                    <a16:creationId xmlns:a16="http://schemas.microsoft.com/office/drawing/2014/main" id="{5570E9FE-DE18-481C-8614-A2A9A9BC0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7772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0" name="Flowchart: Extract 191">
                <a:extLst>
                  <a:ext uri="{FF2B5EF4-FFF2-40B4-BE49-F238E27FC236}">
                    <a16:creationId xmlns:a16="http://schemas.microsoft.com/office/drawing/2014/main" id="{5FD5B59B-A30F-4065-A771-21D40ED1D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296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1" name="Flowchart: Extract 192">
                <a:extLst>
                  <a:ext uri="{FF2B5EF4-FFF2-40B4-BE49-F238E27FC236}">
                    <a16:creationId xmlns:a16="http://schemas.microsoft.com/office/drawing/2014/main" id="{91F47A94-20AF-434C-BD55-7431156B3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24384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2" name="Flowchart: Extract 193">
                <a:extLst>
                  <a:ext uri="{FF2B5EF4-FFF2-40B4-BE49-F238E27FC236}">
                    <a16:creationId xmlns:a16="http://schemas.microsoft.com/office/drawing/2014/main" id="{6440DA6F-D6CC-42C2-99BF-390C6CD29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35" name="TextBox 186">
              <a:extLst>
                <a:ext uri="{FF2B5EF4-FFF2-40B4-BE49-F238E27FC236}">
                  <a16:creationId xmlns:a16="http://schemas.microsoft.com/office/drawing/2014/main" id="{FCCFC9F4-5A61-477A-ADDA-A12399BDA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3" y="1385386"/>
              <a:ext cx="177991" cy="818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6" name="Oval 187">
              <a:extLst>
                <a:ext uri="{FF2B5EF4-FFF2-40B4-BE49-F238E27FC236}">
                  <a16:creationId xmlns:a16="http://schemas.microsoft.com/office/drawing/2014/main" id="{7F0D456D-2FD4-48D0-A2AC-0C1503487C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67814" y="67814"/>
              <a:ext cx="1452802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7813565-D866-43BB-8C7E-C16F5DF39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892" y="5642045"/>
            <a:ext cx="5106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different weights on source domain samples.</a:t>
            </a:r>
            <a:endParaRPr lang="en-SG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4A80ACC1-201D-46F7-941C-F0AF9C4952BA}"/>
              </a:ext>
            </a:extLst>
          </p:cNvPr>
          <p:cNvSpPr/>
          <p:nvPr/>
        </p:nvSpPr>
        <p:spPr>
          <a:xfrm>
            <a:off x="2518393" y="1078183"/>
            <a:ext cx="4107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Kernel Mean Matching (KMM)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9471042"/>
      </p:ext>
    </p:extLst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8C7EB51E-13EA-4D50-807F-F2C66FACE8F1}"/>
              </a:ext>
            </a:extLst>
          </p:cNvPr>
          <p:cNvGrpSpPr/>
          <p:nvPr/>
        </p:nvGrpSpPr>
        <p:grpSpPr>
          <a:xfrm>
            <a:off x="5489540" y="3086522"/>
            <a:ext cx="2488007" cy="1959714"/>
            <a:chOff x="5006477" y="3191734"/>
            <a:chExt cx="2488007" cy="1959714"/>
          </a:xfrm>
        </p:grpSpPr>
        <p:grpSp>
          <p:nvGrpSpPr>
            <p:cNvPr id="54" name="Group 77">
              <a:extLst>
                <a:ext uri="{FF2B5EF4-FFF2-40B4-BE49-F238E27FC236}">
                  <a16:creationId xmlns:a16="http://schemas.microsoft.com/office/drawing/2014/main" id="{2318A321-AFBF-4132-BE89-59D90439B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0698" y="3253666"/>
              <a:ext cx="1183786" cy="1897782"/>
              <a:chOff x="0" y="0"/>
              <a:chExt cx="1317174" cy="2023479"/>
            </a:xfrm>
          </p:grpSpPr>
          <p:sp>
            <p:nvSpPr>
              <p:cNvPr id="82" name="Oval 31">
                <a:extLst>
                  <a:ext uri="{FF2B5EF4-FFF2-40B4-BE49-F238E27FC236}">
                    <a16:creationId xmlns:a16="http://schemas.microsoft.com/office/drawing/2014/main" id="{1432A653-E0E3-466D-8488-06000F4D6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-67814" y="67814"/>
                <a:ext cx="1452802" cy="131717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3" name="TextBox 32">
                <a:extLst>
                  <a:ext uri="{FF2B5EF4-FFF2-40B4-BE49-F238E27FC236}">
                    <a16:creationId xmlns:a16="http://schemas.microsoft.com/office/drawing/2014/main" id="{4CD7C808-4A28-4C6E-9E05-48FFC93F6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52" y="1243890"/>
                <a:ext cx="175039" cy="779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FA8DB4D-3369-4024-BD0A-12138563E379}"/>
                </a:ext>
              </a:extLst>
            </p:cNvPr>
            <p:cNvGrpSpPr/>
            <p:nvPr/>
          </p:nvGrpSpPr>
          <p:grpSpPr>
            <a:xfrm>
              <a:off x="5006477" y="3191734"/>
              <a:ext cx="2348168" cy="1558956"/>
              <a:chOff x="5006477" y="3191734"/>
              <a:chExt cx="2348168" cy="1558956"/>
            </a:xfrm>
          </p:grpSpPr>
          <p:grpSp>
            <p:nvGrpSpPr>
              <p:cNvPr id="56" name="Group 53">
                <a:extLst>
                  <a:ext uri="{FF2B5EF4-FFF2-40B4-BE49-F238E27FC236}">
                    <a16:creationId xmlns:a16="http://schemas.microsoft.com/office/drawing/2014/main" id="{7B371F60-50EC-4107-97C0-83B6B328AA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4104" y="3365615"/>
                <a:ext cx="938924" cy="1280869"/>
                <a:chOff x="0" y="0"/>
                <a:chExt cx="1044804" cy="1365742"/>
              </a:xfrm>
            </p:grpSpPr>
            <p:sp>
              <p:nvSpPr>
                <p:cNvPr id="68" name="Oval 7">
                  <a:extLst>
                    <a:ext uri="{FF2B5EF4-FFF2-40B4-BE49-F238E27FC236}">
                      <a16:creationId xmlns:a16="http://schemas.microsoft.com/office/drawing/2014/main" id="{F6D645AB-CB3E-463B-9ADD-BD7B3F1FA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7644" y="796619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9" name="Oval 8">
                  <a:extLst>
                    <a:ext uri="{FF2B5EF4-FFF2-40B4-BE49-F238E27FC236}">
                      <a16:creationId xmlns:a16="http://schemas.microsoft.com/office/drawing/2014/main" id="{63266449-4153-4E75-9ED2-BF23123EC2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999" y="231114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0" name="Oval 9">
                  <a:extLst>
                    <a:ext uri="{FF2B5EF4-FFF2-40B4-BE49-F238E27FC236}">
                      <a16:creationId xmlns:a16="http://schemas.microsoft.com/office/drawing/2014/main" id="{13E2EA9A-E4F0-4470-ACCA-43C49CD98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22" y="0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1" name="Oval 10">
                  <a:extLst>
                    <a:ext uri="{FF2B5EF4-FFF2-40B4-BE49-F238E27FC236}">
                      <a16:creationId xmlns:a16="http://schemas.microsoft.com/office/drawing/2014/main" id="{2B85CF3F-6BDB-485D-BA98-7C1668EB07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5068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2" name="Oval 11">
                  <a:extLst>
                    <a:ext uri="{FF2B5EF4-FFF2-40B4-BE49-F238E27FC236}">
                      <a16:creationId xmlns:a16="http://schemas.microsoft.com/office/drawing/2014/main" id="{BE0397F1-F061-4AD6-9F9C-6CCBBB8695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39" y="214154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3" name="Oval 12">
                  <a:extLst>
                    <a:ext uri="{FF2B5EF4-FFF2-40B4-BE49-F238E27FC236}">
                      <a16:creationId xmlns:a16="http://schemas.microsoft.com/office/drawing/2014/main" id="{D5B31E60-0A29-4AC1-A2DF-FA5B0A2C4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59" y="542228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4" name="Oval 13">
                  <a:extLst>
                    <a:ext uri="{FF2B5EF4-FFF2-40B4-BE49-F238E27FC236}">
                      <a16:creationId xmlns:a16="http://schemas.microsoft.com/office/drawing/2014/main" id="{E58CC52A-44C1-48BC-80FE-4348968DC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853" y="2152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5" name="Oval 14">
                  <a:extLst>
                    <a:ext uri="{FF2B5EF4-FFF2-40B4-BE49-F238E27FC236}">
                      <a16:creationId xmlns:a16="http://schemas.microsoft.com/office/drawing/2014/main" id="{6A8B101E-90AB-4A9B-933F-699DF3CC3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1167" y="483176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6" name="Oval 15">
                  <a:extLst>
                    <a:ext uri="{FF2B5EF4-FFF2-40B4-BE49-F238E27FC236}">
                      <a16:creationId xmlns:a16="http://schemas.microsoft.com/office/drawing/2014/main" id="{CF11A218-9BD0-447A-9A41-6D7385810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5050" y="231114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7" name="Oval 16">
                  <a:extLst>
                    <a:ext uri="{FF2B5EF4-FFF2-40B4-BE49-F238E27FC236}">
                      <a16:creationId xmlns:a16="http://schemas.microsoft.com/office/drawing/2014/main" id="{AD54EBB1-7F6F-4B16-A7B9-16A2006FD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244" y="1228582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8" name="Oval 17">
                  <a:extLst>
                    <a:ext uri="{FF2B5EF4-FFF2-40B4-BE49-F238E27FC236}">
                      <a16:creationId xmlns:a16="http://schemas.microsoft.com/office/drawing/2014/main" id="{45B31F0A-5D90-421F-A813-CF82869BD6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3782" y="1195899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9" name="Oval 18">
                  <a:extLst>
                    <a:ext uri="{FF2B5EF4-FFF2-40B4-BE49-F238E27FC236}">
                      <a16:creationId xmlns:a16="http://schemas.microsoft.com/office/drawing/2014/main" id="{F55D212D-8A07-4266-A9D1-B6EA433175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3504" y="1018900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80" name="Oval 19">
                  <a:extLst>
                    <a:ext uri="{FF2B5EF4-FFF2-40B4-BE49-F238E27FC236}">
                      <a16:creationId xmlns:a16="http://schemas.microsoft.com/office/drawing/2014/main" id="{140E6929-CD52-4EFC-B9B1-257D9C9F8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41" y="921246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81" name="Oval 20">
                  <a:extLst>
                    <a:ext uri="{FF2B5EF4-FFF2-40B4-BE49-F238E27FC236}">
                      <a16:creationId xmlns:a16="http://schemas.microsoft.com/office/drawing/2014/main" id="{7E655D8D-65D1-4587-977D-F4B9536FF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642" y="1119542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up 68">
                <a:extLst>
                  <a:ext uri="{FF2B5EF4-FFF2-40B4-BE49-F238E27FC236}">
                    <a16:creationId xmlns:a16="http://schemas.microsoft.com/office/drawing/2014/main" id="{35CA403F-ECB8-454B-869B-162370D698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7935" y="3365615"/>
                <a:ext cx="876710" cy="1000400"/>
                <a:chOff x="0" y="0"/>
                <a:chExt cx="975360" cy="1066800"/>
              </a:xfrm>
            </p:grpSpPr>
            <p:sp>
              <p:nvSpPr>
                <p:cNvPr id="62" name="Flowchart: Extract 22">
                  <a:extLst>
                    <a:ext uri="{FF2B5EF4-FFF2-40B4-BE49-F238E27FC236}">
                      <a16:creationId xmlns:a16="http://schemas.microsoft.com/office/drawing/2014/main" id="{6129675B-470B-409F-9AF6-00C125AC7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400" y="285947"/>
                  <a:ext cx="137160" cy="137160"/>
                </a:xfrm>
                <a:prstGeom prst="flowChartExtra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3" name="Flowchart: Extract 23">
                  <a:extLst>
                    <a:ext uri="{FF2B5EF4-FFF2-40B4-BE49-F238E27FC236}">
                      <a16:creationId xmlns:a16="http://schemas.microsoft.com/office/drawing/2014/main" id="{DAC136D3-18C4-4F34-B223-76091CF9D9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000" y="701040"/>
                  <a:ext cx="137160" cy="137160"/>
                </a:xfrm>
                <a:prstGeom prst="flowChartExtra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4" name="Flowchart: Extract 24">
                  <a:extLst>
                    <a:ext uri="{FF2B5EF4-FFF2-40B4-BE49-F238E27FC236}">
                      <a16:creationId xmlns:a16="http://schemas.microsoft.com/office/drawing/2014/main" id="{A75A0BB5-DCA0-46AF-B09B-EEA0545F2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777240"/>
                  <a:ext cx="137160" cy="137160"/>
                </a:xfrm>
                <a:prstGeom prst="flowChartExtra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5" name="Flowchart: Extract 25">
                  <a:extLst>
                    <a:ext uri="{FF2B5EF4-FFF2-40B4-BE49-F238E27FC236}">
                      <a16:creationId xmlns:a16="http://schemas.microsoft.com/office/drawing/2014/main" id="{5AA3E617-EAE9-4021-A38C-F3EAA38AC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29640"/>
                  <a:ext cx="137160" cy="137160"/>
                </a:xfrm>
                <a:prstGeom prst="flowChartExtra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6" name="Flowchart: Extract 26">
                  <a:extLst>
                    <a:ext uri="{FF2B5EF4-FFF2-40B4-BE49-F238E27FC236}">
                      <a16:creationId xmlns:a16="http://schemas.microsoft.com/office/drawing/2014/main" id="{582598C0-4BAB-4DBE-8554-44F1C2DA6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200" y="243840"/>
                  <a:ext cx="137160" cy="137160"/>
                </a:xfrm>
                <a:prstGeom prst="flowChartExtra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7" name="Flowchart: Extract 27">
                  <a:extLst>
                    <a:ext uri="{FF2B5EF4-FFF2-40B4-BE49-F238E27FC236}">
                      <a16:creationId xmlns:a16="http://schemas.microsoft.com/office/drawing/2014/main" id="{2F52628B-759E-4B4F-A508-82FA79C7E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600" y="0"/>
                  <a:ext cx="137160" cy="137160"/>
                </a:xfrm>
                <a:prstGeom prst="flowChartExtra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</p:grpSp>
          <p:sp>
            <p:nvSpPr>
              <p:cNvPr id="58" name="Oval 28">
                <a:extLst>
                  <a:ext uri="{FF2B5EF4-FFF2-40B4-BE49-F238E27FC236}">
                    <a16:creationId xmlns:a16="http://schemas.microsoft.com/office/drawing/2014/main" id="{7C7171F0-D194-48A2-8262-FD88BF8DA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818892" y="3379319"/>
                <a:ext cx="1558956" cy="118378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9" name="TextBox 33">
                <a:extLst>
                  <a:ext uri="{FF2B5EF4-FFF2-40B4-BE49-F238E27FC236}">
                    <a16:creationId xmlns:a16="http://schemas.microsoft.com/office/drawing/2014/main" id="{62567822-CFC6-4B83-8EC1-8137C0093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043" y="3772921"/>
                <a:ext cx="433789" cy="432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 b="1">
                  <a:solidFill>
                    <a:srgbClr val="00B05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0" name="TextBox 34">
                <a:extLst>
                  <a:ext uri="{FF2B5EF4-FFF2-40B4-BE49-F238E27FC236}">
                    <a16:creationId xmlns:a16="http://schemas.microsoft.com/office/drawing/2014/main" id="{EC2BFBD0-8037-4C2C-B20E-DF57A3FB7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0789" y="3705632"/>
                <a:ext cx="433789" cy="432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 b="1">
                  <a:solidFill>
                    <a:srgbClr val="00B05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1" name="Straight Connector 35">
                <a:extLst>
                  <a:ext uri="{FF2B5EF4-FFF2-40B4-BE49-F238E27FC236}">
                    <a16:creationId xmlns:a16="http://schemas.microsoft.com/office/drawing/2014/main" id="{B9126A4C-10B6-49B8-B7BF-A4D4AA51A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94947" y="3947395"/>
                <a:ext cx="1331047" cy="4347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4" name="TextBox 29 3">
            <a:extLst>
              <a:ext uri="{FF2B5EF4-FFF2-40B4-BE49-F238E27FC236}">
                <a16:creationId xmlns:a16="http://schemas.microsoft.com/office/drawing/2014/main" id="{BBA0F586-4DF7-4677-93BA-78D7D201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4163" y="4738571"/>
            <a:ext cx="7216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source</a:t>
            </a:r>
          </a:p>
        </p:txBody>
      </p:sp>
      <p:sp>
        <p:nvSpPr>
          <p:cNvPr id="85" name="TextBox 29 4">
            <a:extLst>
              <a:ext uri="{FF2B5EF4-FFF2-40B4-BE49-F238E27FC236}">
                <a16:creationId xmlns:a16="http://schemas.microsoft.com/office/drawing/2014/main" id="{DB7C2AB0-8BF4-4AFD-9EA8-2A40A214B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467" y="4738571"/>
            <a:ext cx="650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target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5FB1B24-CEF0-4073-AE49-71090B98F5CE}"/>
              </a:ext>
            </a:extLst>
          </p:cNvPr>
          <p:cNvSpPr txBox="1"/>
          <p:nvPr/>
        </p:nvSpPr>
        <p:spPr>
          <a:xfrm>
            <a:off x="5071173" y="1719574"/>
            <a:ext cx="3445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Maximum Mean Discrepancy (</a:t>
            </a:r>
            <a:r>
              <a:rPr lang="en-US" altLang="zh-CN" sz="1600" dirty="0">
                <a:solidFill>
                  <a:srgbClr val="FF0000"/>
                </a:solidFill>
              </a:rPr>
              <a:t>MMD</a:t>
            </a:r>
            <a:r>
              <a:rPr lang="en-US" altLang="zh-CN" sz="1600" dirty="0"/>
              <a:t>) </a:t>
            </a:r>
            <a:endParaRPr lang="zh-CN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8" name="Straight Connector 127">
            <a:extLst>
              <a:ext uri="{FF2B5EF4-FFF2-40B4-BE49-F238E27FC236}">
                <a16:creationId xmlns:a16="http://schemas.microsoft.com/office/drawing/2014/main" id="{D353B145-BFB4-4759-A6A0-8D3FC376B5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521" y="3287810"/>
            <a:ext cx="2828871" cy="102940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9" name="Group 14">
            <a:extLst>
              <a:ext uri="{FF2B5EF4-FFF2-40B4-BE49-F238E27FC236}">
                <a16:creationId xmlns:a16="http://schemas.microsoft.com/office/drawing/2014/main" id="{DB47C7FE-B087-4818-9E6A-7D67911C6B22}"/>
              </a:ext>
            </a:extLst>
          </p:cNvPr>
          <p:cNvGrpSpPr>
            <a:grpSpLocks/>
          </p:cNvGrpSpPr>
          <p:nvPr/>
        </p:nvGrpSpPr>
        <p:grpSpPr bwMode="auto">
          <a:xfrm>
            <a:off x="1075000" y="3083632"/>
            <a:ext cx="1164103" cy="1484832"/>
            <a:chOff x="466093" y="0"/>
            <a:chExt cx="1317174" cy="1662689"/>
          </a:xfrm>
        </p:grpSpPr>
        <p:grpSp>
          <p:nvGrpSpPr>
            <p:cNvPr id="90" name="Group 15">
              <a:extLst>
                <a:ext uri="{FF2B5EF4-FFF2-40B4-BE49-F238E27FC236}">
                  <a16:creationId xmlns:a16="http://schemas.microsoft.com/office/drawing/2014/main" id="{BB91E6B2-AB3D-4330-A956-B6CBC70301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816" y="185862"/>
              <a:ext cx="1044804" cy="1365742"/>
              <a:chOff x="0" y="0"/>
              <a:chExt cx="1044804" cy="1365742"/>
            </a:xfrm>
          </p:grpSpPr>
          <p:sp>
            <p:nvSpPr>
              <p:cNvPr id="92" name="Oval 139">
                <a:extLst>
                  <a:ext uri="{FF2B5EF4-FFF2-40B4-BE49-F238E27FC236}">
                    <a16:creationId xmlns:a16="http://schemas.microsoft.com/office/drawing/2014/main" id="{E6D760F6-F1F5-438B-B346-10108261D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644" y="79661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93" name="Oval 140">
                <a:extLst>
                  <a:ext uri="{FF2B5EF4-FFF2-40B4-BE49-F238E27FC236}">
                    <a16:creationId xmlns:a16="http://schemas.microsoft.com/office/drawing/2014/main" id="{F4A4DB3B-386E-4A84-A907-DDCE07053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99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3" name="Oval 141">
                <a:extLst>
                  <a:ext uri="{FF2B5EF4-FFF2-40B4-BE49-F238E27FC236}">
                    <a16:creationId xmlns:a16="http://schemas.microsoft.com/office/drawing/2014/main" id="{6B4CF76B-2761-49E3-89E1-6C3777264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222" y="0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4" name="Oval 142">
                <a:extLst>
                  <a:ext uri="{FF2B5EF4-FFF2-40B4-BE49-F238E27FC236}">
                    <a16:creationId xmlns:a16="http://schemas.microsoft.com/office/drawing/2014/main" id="{DE3DFF23-B04F-451C-A0F2-E44364455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506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5" name="Oval 143">
                <a:extLst>
                  <a:ext uri="{FF2B5EF4-FFF2-40B4-BE49-F238E27FC236}">
                    <a16:creationId xmlns:a16="http://schemas.microsoft.com/office/drawing/2014/main" id="{64DA3205-B965-4B50-975E-D981CA6A6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39" y="21415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6" name="Oval 144">
                <a:extLst>
                  <a:ext uri="{FF2B5EF4-FFF2-40B4-BE49-F238E27FC236}">
                    <a16:creationId xmlns:a16="http://schemas.microsoft.com/office/drawing/2014/main" id="{CA15FBD5-CA04-4D07-882B-94FB5B94B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159" y="54222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7" name="Oval 145">
                <a:extLst>
                  <a:ext uri="{FF2B5EF4-FFF2-40B4-BE49-F238E27FC236}">
                    <a16:creationId xmlns:a16="http://schemas.microsoft.com/office/drawing/2014/main" id="{27A9ED56-EB6A-4922-A622-85D526B35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853" y="215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8" name="Oval 146">
                <a:extLst>
                  <a:ext uri="{FF2B5EF4-FFF2-40B4-BE49-F238E27FC236}">
                    <a16:creationId xmlns:a16="http://schemas.microsoft.com/office/drawing/2014/main" id="{369EBA18-57E4-43AA-B19C-0A7D607F6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167" y="483176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9" name="Oval 147">
                <a:extLst>
                  <a:ext uri="{FF2B5EF4-FFF2-40B4-BE49-F238E27FC236}">
                    <a16:creationId xmlns:a16="http://schemas.microsoft.com/office/drawing/2014/main" id="{80F7C0B9-32CD-4978-9326-C94D1F257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050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0" name="Oval 148">
                <a:extLst>
                  <a:ext uri="{FF2B5EF4-FFF2-40B4-BE49-F238E27FC236}">
                    <a16:creationId xmlns:a16="http://schemas.microsoft.com/office/drawing/2014/main" id="{76294C1E-8F4E-4E27-9735-52F923AD8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44" y="122858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1" name="Oval 149">
                <a:extLst>
                  <a:ext uri="{FF2B5EF4-FFF2-40B4-BE49-F238E27FC236}">
                    <a16:creationId xmlns:a16="http://schemas.microsoft.com/office/drawing/2014/main" id="{C6E38166-042A-4D18-A673-4360DCE72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782" y="119589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2" name="Oval 150">
                <a:extLst>
                  <a:ext uri="{FF2B5EF4-FFF2-40B4-BE49-F238E27FC236}">
                    <a16:creationId xmlns:a16="http://schemas.microsoft.com/office/drawing/2014/main" id="{159C1751-07F6-4082-8C20-4D8BFDE5F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504" y="1018900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3" name="Oval 151">
                <a:extLst>
                  <a:ext uri="{FF2B5EF4-FFF2-40B4-BE49-F238E27FC236}">
                    <a16:creationId xmlns:a16="http://schemas.microsoft.com/office/drawing/2014/main" id="{92281001-BC33-4512-9510-31A4A319A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41" y="921246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4" name="Oval 152">
                <a:extLst>
                  <a:ext uri="{FF2B5EF4-FFF2-40B4-BE49-F238E27FC236}">
                    <a16:creationId xmlns:a16="http://schemas.microsoft.com/office/drawing/2014/main" id="{84F5F5D5-0EAF-42DE-BA78-627E4AE1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42" y="111954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91" name="Oval 137">
              <a:extLst>
                <a:ext uri="{FF2B5EF4-FFF2-40B4-BE49-F238E27FC236}">
                  <a16:creationId xmlns:a16="http://schemas.microsoft.com/office/drawing/2014/main" id="{0BB57D01-2022-4F13-8B2B-60FBAA1DBE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93333" y="172758"/>
              <a:ext cx="1662689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55" name="TextBox 153 1">
            <a:extLst>
              <a:ext uri="{FF2B5EF4-FFF2-40B4-BE49-F238E27FC236}">
                <a16:creationId xmlns:a16="http://schemas.microsoft.com/office/drawing/2014/main" id="{7D200C9F-DB14-498C-9FFE-2D9B5309E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327" y="3841361"/>
            <a:ext cx="5090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6" name="TextBox 153 2">
            <a:extLst>
              <a:ext uri="{FF2B5EF4-FFF2-40B4-BE49-F238E27FC236}">
                <a16:creationId xmlns:a16="http://schemas.microsoft.com/office/drawing/2014/main" id="{09175099-F687-4B15-8A77-0282E043E4D3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751701" y="3889570"/>
            <a:ext cx="509085" cy="41232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7" name="Group 34">
            <a:extLst>
              <a:ext uri="{FF2B5EF4-FFF2-40B4-BE49-F238E27FC236}">
                <a16:creationId xmlns:a16="http://schemas.microsoft.com/office/drawing/2014/main" id="{AFBA3173-135E-4755-8356-AFE95A597147}"/>
              </a:ext>
            </a:extLst>
          </p:cNvPr>
          <p:cNvGrpSpPr>
            <a:grpSpLocks/>
          </p:cNvGrpSpPr>
          <p:nvPr/>
        </p:nvGrpSpPr>
        <p:grpSpPr bwMode="auto">
          <a:xfrm>
            <a:off x="871254" y="3709212"/>
            <a:ext cx="2744678" cy="562058"/>
            <a:chOff x="0" y="0"/>
            <a:chExt cx="3207836" cy="629536"/>
          </a:xfrm>
        </p:grpSpPr>
        <p:sp>
          <p:nvSpPr>
            <p:cNvPr id="158" name="Freeform 182">
              <a:extLst>
                <a:ext uri="{FF2B5EF4-FFF2-40B4-BE49-F238E27FC236}">
                  <a16:creationId xmlns:a16="http://schemas.microsoft.com/office/drawing/2014/main" id="{42A53FAA-8C43-40AF-B3C8-3F4783DA5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11" y="0"/>
              <a:ext cx="2828925" cy="481584"/>
            </a:xfrm>
            <a:custGeom>
              <a:avLst/>
              <a:gdLst>
                <a:gd name="T0" fmla="*/ 0 w 2828925"/>
                <a:gd name="T1" fmla="*/ 481584 h 481584"/>
                <a:gd name="T2" fmla="*/ 1143000 w 2828925"/>
                <a:gd name="T3" fmla="*/ 138684 h 481584"/>
                <a:gd name="T4" fmla="*/ 1905000 w 2828925"/>
                <a:gd name="T5" fmla="*/ 5334 h 481584"/>
                <a:gd name="T6" fmla="*/ 2828925 w 2828925"/>
                <a:gd name="T7" fmla="*/ 24384 h 4815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8925" h="481584">
                  <a:moveTo>
                    <a:pt x="0" y="481584"/>
                  </a:moveTo>
                  <a:cubicBezTo>
                    <a:pt x="412750" y="349821"/>
                    <a:pt x="825500" y="218059"/>
                    <a:pt x="1143000" y="138684"/>
                  </a:cubicBezTo>
                  <a:cubicBezTo>
                    <a:pt x="1460500" y="59309"/>
                    <a:pt x="1624013" y="24384"/>
                    <a:pt x="1905000" y="5334"/>
                  </a:cubicBezTo>
                  <a:cubicBezTo>
                    <a:pt x="2185987" y="-13716"/>
                    <a:pt x="2828925" y="24384"/>
                    <a:pt x="2828925" y="24384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Straight Connector 183">
              <a:extLst>
                <a:ext uri="{FF2B5EF4-FFF2-40B4-BE49-F238E27FC236}">
                  <a16:creationId xmlns:a16="http://schemas.microsoft.com/office/drawing/2014/main" id="{BD5C8A76-A73C-48B6-9101-E04C3BE17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481584"/>
              <a:ext cx="378911" cy="1479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" name="Group 37">
            <a:extLst>
              <a:ext uri="{FF2B5EF4-FFF2-40B4-BE49-F238E27FC236}">
                <a16:creationId xmlns:a16="http://schemas.microsoft.com/office/drawing/2014/main" id="{32958244-6EED-4753-87BA-55BC9180235C}"/>
              </a:ext>
            </a:extLst>
          </p:cNvPr>
          <p:cNvGrpSpPr>
            <a:grpSpLocks/>
          </p:cNvGrpSpPr>
          <p:nvPr/>
        </p:nvGrpSpPr>
        <p:grpSpPr bwMode="auto">
          <a:xfrm>
            <a:off x="2358096" y="3142617"/>
            <a:ext cx="2337747" cy="1968622"/>
            <a:chOff x="0" y="0"/>
            <a:chExt cx="2644964" cy="2203854"/>
          </a:xfrm>
        </p:grpSpPr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94808C5F-8FDC-416D-84C6-AB66C17F47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84" y="119743"/>
              <a:ext cx="975360" cy="1066800"/>
              <a:chOff x="0" y="0"/>
              <a:chExt cx="975360" cy="1066800"/>
            </a:xfrm>
          </p:grpSpPr>
          <p:sp>
            <p:nvSpPr>
              <p:cNvPr id="164" name="Flowchart: Extract 188">
                <a:extLst>
                  <a:ext uri="{FF2B5EF4-FFF2-40B4-BE49-F238E27FC236}">
                    <a16:creationId xmlns:a16="http://schemas.microsoft.com/office/drawing/2014/main" id="{49E5931A-0244-4834-9A51-9EA672B88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285947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5" name="Flowchart: Extract 189">
                <a:extLst>
                  <a:ext uri="{FF2B5EF4-FFF2-40B4-BE49-F238E27FC236}">
                    <a16:creationId xmlns:a16="http://schemas.microsoft.com/office/drawing/2014/main" id="{23119646-9D66-463F-9E4F-7F06D84CC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7010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6" name="Flowchart: Extract 190">
                <a:extLst>
                  <a:ext uri="{FF2B5EF4-FFF2-40B4-BE49-F238E27FC236}">
                    <a16:creationId xmlns:a16="http://schemas.microsoft.com/office/drawing/2014/main" id="{A4726E54-2BD1-4AE6-974E-0705B3FAE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7772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7" name="Flowchart: Extract 191">
                <a:extLst>
                  <a:ext uri="{FF2B5EF4-FFF2-40B4-BE49-F238E27FC236}">
                    <a16:creationId xmlns:a16="http://schemas.microsoft.com/office/drawing/2014/main" id="{A30EFB0D-D876-4FD2-97B2-189B4138F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296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8" name="Flowchart: Extract 192">
                <a:extLst>
                  <a:ext uri="{FF2B5EF4-FFF2-40B4-BE49-F238E27FC236}">
                    <a16:creationId xmlns:a16="http://schemas.microsoft.com/office/drawing/2014/main" id="{791EB652-D295-4485-9BDC-39801E453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24384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9" name="Flowchart: Extract 193">
                <a:extLst>
                  <a:ext uri="{FF2B5EF4-FFF2-40B4-BE49-F238E27FC236}">
                    <a16:creationId xmlns:a16="http://schemas.microsoft.com/office/drawing/2014/main" id="{60E7D2AE-95B2-40D6-85B8-26039E2F9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62" name="TextBox 186">
              <a:extLst>
                <a:ext uri="{FF2B5EF4-FFF2-40B4-BE49-F238E27FC236}">
                  <a16:creationId xmlns:a16="http://schemas.microsoft.com/office/drawing/2014/main" id="{59449188-A9FD-4F0A-9191-8A7E18B42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3" y="1385386"/>
              <a:ext cx="177991" cy="818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3" name="Oval 187">
              <a:extLst>
                <a:ext uri="{FF2B5EF4-FFF2-40B4-BE49-F238E27FC236}">
                  <a16:creationId xmlns:a16="http://schemas.microsoft.com/office/drawing/2014/main" id="{ABE68C79-30EA-4902-96E2-7B009C4C00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67814" y="67814"/>
              <a:ext cx="1452802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70" name="TextBox 194 1">
            <a:extLst>
              <a:ext uri="{FF2B5EF4-FFF2-40B4-BE49-F238E27FC236}">
                <a16:creationId xmlns:a16="http://schemas.microsoft.com/office/drawing/2014/main" id="{D89B2741-458D-4139-85F5-ACC4DEB2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702" y="3300855"/>
            <a:ext cx="495614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1" name="TextBox 194 2">
            <a:extLst>
              <a:ext uri="{FF2B5EF4-FFF2-40B4-BE49-F238E27FC236}">
                <a16:creationId xmlns:a16="http://schemas.microsoft.com/office/drawing/2014/main" id="{0DA7D60A-DC0E-4151-B534-7F3258FAF1D2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3574959" y="3414288"/>
            <a:ext cx="495614" cy="41232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" name="TextBox 29 1">
            <a:extLst>
              <a:ext uri="{FF2B5EF4-FFF2-40B4-BE49-F238E27FC236}">
                <a16:creationId xmlns:a16="http://schemas.microsoft.com/office/drawing/2014/main" id="{2B5749FB-AF1E-49E4-98F9-99D2FFACA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93" y="4738571"/>
            <a:ext cx="7216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source</a:t>
            </a:r>
          </a:p>
        </p:txBody>
      </p:sp>
      <p:sp>
        <p:nvSpPr>
          <p:cNvPr id="173" name="TextBox 29 2">
            <a:extLst>
              <a:ext uri="{FF2B5EF4-FFF2-40B4-BE49-F238E27FC236}">
                <a16:creationId xmlns:a16="http://schemas.microsoft.com/office/drawing/2014/main" id="{CC1E7B2F-284A-45E4-838B-CC767C4B3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287" y="4738571"/>
            <a:ext cx="650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target</a:t>
            </a:r>
          </a:p>
        </p:txBody>
      </p:sp>
      <p:sp>
        <p:nvSpPr>
          <p:cNvPr id="174" name="TextBox 134">
            <a:extLst>
              <a:ext uri="{FF2B5EF4-FFF2-40B4-BE49-F238E27FC236}">
                <a16:creationId xmlns:a16="http://schemas.microsoft.com/office/drawing/2014/main" id="{08291A98-EF94-41C7-9E45-0E3B41D3C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047" y="2388636"/>
            <a:ext cx="157281" cy="7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C68AA2B-35F3-407F-A836-BED2AAE64FC0}"/>
              </a:ext>
            </a:extLst>
          </p:cNvPr>
          <p:cNvGrpSpPr/>
          <p:nvPr/>
        </p:nvGrpSpPr>
        <p:grpSpPr>
          <a:xfrm>
            <a:off x="1219436" y="2186917"/>
            <a:ext cx="2000928" cy="731207"/>
            <a:chOff x="1958638" y="2073063"/>
            <a:chExt cx="2000928" cy="731207"/>
          </a:xfrm>
        </p:grpSpPr>
        <p:sp>
          <p:nvSpPr>
            <p:cNvPr id="176" name="Oval 129">
              <a:extLst>
                <a:ext uri="{FF2B5EF4-FFF2-40B4-BE49-F238E27FC236}">
                  <a16:creationId xmlns:a16="http://schemas.microsoft.com/office/drawing/2014/main" id="{91026368-22F1-4B26-850C-EFD7175B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176183"/>
              <a:ext cx="121205" cy="122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7" name="Flowchart: Extract 130">
              <a:extLst>
                <a:ext uri="{FF2B5EF4-FFF2-40B4-BE49-F238E27FC236}">
                  <a16:creationId xmlns:a16="http://schemas.microsoft.com/office/drawing/2014/main" id="{F2D43E01-A9A2-4B88-AA16-102082D66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176183"/>
              <a:ext cx="121205" cy="122504"/>
            </a:xfrm>
            <a:prstGeom prst="flowChartExtra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8" name="TextBox 131">
              <a:extLst>
                <a:ext uri="{FF2B5EF4-FFF2-40B4-BE49-F238E27FC236}">
                  <a16:creationId xmlns:a16="http://schemas.microsoft.com/office/drawing/2014/main" id="{DE5DCB44-8C81-46D8-BFBE-507694310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078" y="2073063"/>
              <a:ext cx="157276" cy="73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9" name="Oval 132">
              <a:extLst>
                <a:ext uri="{FF2B5EF4-FFF2-40B4-BE49-F238E27FC236}">
                  <a16:creationId xmlns:a16="http://schemas.microsoft.com/office/drawing/2014/main" id="{562D9803-CABC-4243-8F58-9BC3B7BD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573907"/>
              <a:ext cx="121205" cy="122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0" name="Flowchart: Extract 133">
              <a:extLst>
                <a:ext uri="{FF2B5EF4-FFF2-40B4-BE49-F238E27FC236}">
                  <a16:creationId xmlns:a16="http://schemas.microsoft.com/office/drawing/2014/main" id="{F8CACED6-BC65-411A-A1F1-48F4797F0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567256"/>
              <a:ext cx="121205" cy="122504"/>
            </a:xfrm>
            <a:prstGeom prst="flowChartExtra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1" name="TextBox 40">
              <a:extLst>
                <a:ext uri="{FF2B5EF4-FFF2-40B4-BE49-F238E27FC236}">
                  <a16:creationId xmlns:a16="http://schemas.microsoft.com/office/drawing/2014/main" id="{C0C8CC6A-DE21-4097-A345-8A9E27FE9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082127"/>
              <a:ext cx="15520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positive samples</a:t>
              </a:r>
            </a:p>
          </p:txBody>
        </p:sp>
        <p:sp>
          <p:nvSpPr>
            <p:cNvPr id="182" name="TextBox 43">
              <a:extLst>
                <a:ext uri="{FF2B5EF4-FFF2-40B4-BE49-F238E27FC236}">
                  <a16:creationId xmlns:a16="http://schemas.microsoft.com/office/drawing/2014/main" id="{E3E81FB5-A936-49ED-9460-F209C4B90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461565"/>
              <a:ext cx="15969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negative samples</a:t>
              </a:r>
            </a:p>
          </p:txBody>
        </p:sp>
      </p:grp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29A47E99-6D5D-417C-B7A0-F194AE4FC6C5}"/>
              </a:ext>
            </a:extLst>
          </p:cNvPr>
          <p:cNvSpPr/>
          <p:nvPr/>
        </p:nvSpPr>
        <p:spPr>
          <a:xfrm>
            <a:off x="4106344" y="3480758"/>
            <a:ext cx="721088" cy="54817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38CB3ED-52A7-473D-822A-349249C5D75B}"/>
              </a:ext>
            </a:extLst>
          </p:cNvPr>
          <p:cNvCxnSpPr>
            <a:cxnSpLocks/>
          </p:cNvCxnSpPr>
          <p:nvPr/>
        </p:nvCxnSpPr>
        <p:spPr>
          <a:xfrm flipH="1" flipV="1">
            <a:off x="6722414" y="2749013"/>
            <a:ext cx="23168" cy="11114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F7A79FD-628B-47DB-A4FC-684C73EF8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820" y="5540507"/>
            <a:ext cx="65303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dirty="0">
                <a:latin typeface="+mn-lt"/>
                <a:cs typeface="Times New Roman" panose="02020603050405020304" pitchFamily="18" charset="0"/>
              </a:rPr>
              <a:t>Assigning different weights on source domain samples i</a:t>
            </a:r>
            <a:r>
              <a:rPr lang="en-US" altLang="zh-CN" dirty="0">
                <a:latin typeface="+mn-lt"/>
              </a:rPr>
              <a:t>s equivalent to minimizing the distance between two centers</a:t>
            </a:r>
            <a:r>
              <a:rPr lang="en-SG" altLang="zh-CN" dirty="0">
                <a:latin typeface="+mn-lt"/>
                <a:cs typeface="Times New Roman" panose="02020603050405020304" pitchFamily="18" charset="0"/>
              </a:rPr>
              <a:t>.</a:t>
            </a:r>
            <a:endParaRPr lang="zh-CN" altLang="en-US" sz="14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5" name="Rectangle 1">
            <a:extLst>
              <a:ext uri="{FF2B5EF4-FFF2-40B4-BE49-F238E27FC236}">
                <a16:creationId xmlns:a16="http://schemas.microsoft.com/office/drawing/2014/main" id="{51C07AE8-4E28-4272-9631-423906A5B39C}"/>
              </a:ext>
            </a:extLst>
          </p:cNvPr>
          <p:cNvSpPr/>
          <p:nvPr/>
        </p:nvSpPr>
        <p:spPr>
          <a:xfrm>
            <a:off x="2518393" y="1078183"/>
            <a:ext cx="4107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Kernel Mean Matching (KMM)</a:t>
            </a:r>
            <a:endParaRPr lang="zh-CN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BC82B-F7AE-4A90-B54B-1E02E3A41F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79" y="2177936"/>
            <a:ext cx="3568762" cy="69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30079"/>
      </p:ext>
    </p:extLst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ECD9F6-6010-4204-A2AA-50C007B371CB}"/>
              </a:ext>
            </a:extLst>
          </p:cNvPr>
          <p:cNvSpPr/>
          <p:nvPr/>
        </p:nvSpPr>
        <p:spPr>
          <a:xfrm>
            <a:off x="2331836" y="1080000"/>
            <a:ext cx="4480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Selective Transfer Machine (STM)</a:t>
            </a:r>
            <a:endParaRPr lang="zh-CN" alt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32983-1360-41E4-805F-9CA3E017D4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46" y="2595181"/>
            <a:ext cx="6626732" cy="13302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C719F0-979D-48D6-ADA2-9DD2EF87319B}"/>
              </a:ext>
            </a:extLst>
          </p:cNvPr>
          <p:cNvSpPr/>
          <p:nvPr/>
        </p:nvSpPr>
        <p:spPr>
          <a:xfrm>
            <a:off x="1756031" y="4578872"/>
            <a:ext cx="23086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Alternating solution:</a:t>
            </a:r>
            <a:endParaRPr lang="zh-CN" alt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46AF9-9141-4F23-97A2-C3B099A63364}"/>
              </a:ext>
            </a:extLst>
          </p:cNvPr>
          <p:cNvGrpSpPr/>
          <p:nvPr/>
        </p:nvGrpSpPr>
        <p:grpSpPr>
          <a:xfrm>
            <a:off x="2695821" y="5152257"/>
            <a:ext cx="2196435" cy="707886"/>
            <a:chOff x="1776101" y="4643342"/>
            <a:chExt cx="2196435" cy="7078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89B3BB-4ACD-45FE-923B-FB94A539BB08}"/>
                </a:ext>
              </a:extLst>
            </p:cNvPr>
            <p:cNvSpPr/>
            <p:nvPr/>
          </p:nvSpPr>
          <p:spPr>
            <a:xfrm>
              <a:off x="1776101" y="4643342"/>
              <a:ext cx="21964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Fix     ,  update 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Fix     , update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B53C93-FC70-40B3-B0FD-58C9E49D42E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013" y="4824158"/>
              <a:ext cx="198095" cy="1142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B77278-A443-46C9-8533-9439B0E5BD5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917" y="4751934"/>
              <a:ext cx="199619" cy="2270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D49AED-DED2-47EC-9457-23499462C3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013" y="5056609"/>
              <a:ext cx="199619" cy="2270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265C5F-1DB9-4B16-A816-FA02491CA9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716" y="5116104"/>
              <a:ext cx="198095" cy="11428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576A93E-C698-49C2-8DFD-FBD7894509CC}"/>
              </a:ext>
            </a:extLst>
          </p:cNvPr>
          <p:cNvSpPr/>
          <p:nvPr/>
        </p:nvSpPr>
        <p:spPr>
          <a:xfrm>
            <a:off x="1877627" y="1752015"/>
            <a:ext cx="633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Chu, Wen-Sheng, Fernando De la Torre, and Jeffery F. Cohn. "Selective transfer machine for personalized facial action unit detection." CVPR, 2013.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01471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B80D1F-49CC-445C-AB0E-B323C68FA023}"/>
              </a:ext>
            </a:extLst>
          </p:cNvPr>
          <p:cNvSpPr txBox="1"/>
          <p:nvPr/>
        </p:nvSpPr>
        <p:spPr>
          <a:xfrm>
            <a:off x="2178740" y="2049146"/>
            <a:ext cx="457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altLang="zh-CN" sz="2400" dirty="0"/>
              <a:t>Unsupervised domain adaptation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0E67B-33BD-4D17-A19F-B46FC5730E2D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281037-84D9-4212-9832-89415ECA3B8C}"/>
              </a:ext>
            </a:extLst>
          </p:cNvPr>
          <p:cNvGrpSpPr/>
          <p:nvPr/>
        </p:nvGrpSpPr>
        <p:grpSpPr>
          <a:xfrm>
            <a:off x="2718157" y="3101507"/>
            <a:ext cx="4039080" cy="2747895"/>
            <a:chOff x="2565906" y="2719768"/>
            <a:chExt cx="4039080" cy="2747895"/>
          </a:xfrm>
        </p:grpSpPr>
        <p:pic>
          <p:nvPicPr>
            <p:cNvPr id="2" name="Picture 4" descr="cartoon_banana">
              <a:extLst>
                <a:ext uri="{FF2B5EF4-FFF2-40B4-BE49-F238E27FC236}">
                  <a16:creationId xmlns:a16="http://schemas.microsoft.com/office/drawing/2014/main" id="{AB0A333F-0F42-4AB6-8B6E-273CE57CF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713" y="4242668"/>
              <a:ext cx="12700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5" descr="Apple">
              <a:extLst>
                <a:ext uri="{FF2B5EF4-FFF2-40B4-BE49-F238E27FC236}">
                  <a16:creationId xmlns:a16="http://schemas.microsoft.com/office/drawing/2014/main" id="{FFA2286C-19EF-4DE8-A31C-4C9475754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199" y="3382005"/>
              <a:ext cx="642938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orange-01">
              <a:extLst>
                <a:ext uri="{FF2B5EF4-FFF2-40B4-BE49-F238E27FC236}">
                  <a16:creationId xmlns:a16="http://schemas.microsoft.com/office/drawing/2014/main" id="{2C0C2E4C-2E77-4B1A-B0A8-E64056CA4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362" y="3382005"/>
              <a:ext cx="604837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9" descr="cartoon_apple">
              <a:extLst>
                <a:ext uri="{FF2B5EF4-FFF2-40B4-BE49-F238E27FC236}">
                  <a16:creationId xmlns:a16="http://schemas.microsoft.com/office/drawing/2014/main" id="{B6C4436D-25F2-4C75-B5DF-FD9C5ED92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971" y="3429000"/>
              <a:ext cx="546100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0" descr="cartoon_orange">
              <a:extLst>
                <a:ext uri="{FF2B5EF4-FFF2-40B4-BE49-F238E27FC236}">
                  <a16:creationId xmlns:a16="http://schemas.microsoft.com/office/drawing/2014/main" id="{4A63C23F-F67F-452A-A96A-2A73670F7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783" y="3424238"/>
              <a:ext cx="561975" cy="547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3F6B9BA5-3DE9-48EA-A185-6B533DAD7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0446" y="4080396"/>
              <a:ext cx="16850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domain</a:t>
              </a:r>
              <a:endParaRPr lang="en-SG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20">
              <a:extLst>
                <a:ext uri="{FF2B5EF4-FFF2-40B4-BE49-F238E27FC236}">
                  <a16:creationId xmlns:a16="http://schemas.microsoft.com/office/drawing/2014/main" id="{FEFE022B-DC4B-4499-A1E6-1CA7FF453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2268" y="4080396"/>
              <a:ext cx="15938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domain</a:t>
              </a:r>
              <a:endParaRPr lang="en-SG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F09B7358-6BB9-4C28-A639-673138DAC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8582" y="290200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apple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4561A352-CDAA-4547-B266-CFAE6877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5486" y="2895493"/>
              <a:ext cx="8130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orange</a:t>
              </a: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134786B4-2313-4188-BABF-5B4C7BE24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0727" y="2906598"/>
              <a:ext cx="2872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93AAF621-CAED-474C-9BF1-7A27A004E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522" y="2902000"/>
              <a:ext cx="2872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F2800E-4981-4E87-84F7-0D78586B1862}"/>
                </a:ext>
              </a:extLst>
            </p:cNvPr>
            <p:cNvSpPr/>
            <p:nvPr/>
          </p:nvSpPr>
          <p:spPr>
            <a:xfrm>
              <a:off x="2565906" y="2719768"/>
              <a:ext cx="4039080" cy="2038663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2B5C67F6-B4F4-4744-8986-5310B2A79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3536" y="5067553"/>
              <a:ext cx="15696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</a:t>
              </a:r>
              <a:endParaRPr lang="en-SG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243407"/>
      </p:ext>
    </p:extLst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 1">
            <a:extLst>
              <a:ext uri="{FF2B5EF4-FFF2-40B4-BE49-F238E27FC236}">
                <a16:creationId xmlns:a16="http://schemas.microsoft.com/office/drawing/2014/main" id="{1F2DA58F-4860-4EAE-BD77-DF8254D4A26B}"/>
              </a:ext>
            </a:extLst>
          </p:cNvPr>
          <p:cNvSpPr/>
          <p:nvPr/>
        </p:nvSpPr>
        <p:spPr>
          <a:xfrm>
            <a:off x="2200678" y="1080000"/>
            <a:ext cx="4742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Adaptation SVM (DASVM)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D8D9DC-AF87-4BD9-AEB9-B00A5C1BC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357"/>
            <a:ext cx="9144000" cy="283728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A0ADE1A-568D-4C08-ABF3-D3C05028933C}"/>
              </a:ext>
            </a:extLst>
          </p:cNvPr>
          <p:cNvSpPr/>
          <p:nvPr/>
        </p:nvSpPr>
        <p:spPr>
          <a:xfrm>
            <a:off x="4149970" y="5641148"/>
            <a:ext cx="168812" cy="1688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6D8AD6F-B2CB-4C66-B6D8-D4134759C0A9}"/>
              </a:ext>
            </a:extLst>
          </p:cNvPr>
          <p:cNvSpPr/>
          <p:nvPr/>
        </p:nvSpPr>
        <p:spPr>
          <a:xfrm>
            <a:off x="5273047" y="5641148"/>
            <a:ext cx="168812" cy="168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1 1">
            <a:extLst>
              <a:ext uri="{FF2B5EF4-FFF2-40B4-BE49-F238E27FC236}">
                <a16:creationId xmlns:a16="http://schemas.microsoft.com/office/drawing/2014/main" id="{A8D4D28E-CD52-41BA-94C5-69A26800D1DA}"/>
              </a:ext>
            </a:extLst>
          </p:cNvPr>
          <p:cNvSpPr/>
          <p:nvPr/>
        </p:nvSpPr>
        <p:spPr>
          <a:xfrm>
            <a:off x="892226" y="5513285"/>
            <a:ext cx="2573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source domain samples</a:t>
            </a:r>
            <a:endParaRPr lang="zh-CN" altLang="en-US" sz="2000" dirty="0"/>
          </a:p>
        </p:txBody>
      </p:sp>
      <p:sp>
        <p:nvSpPr>
          <p:cNvPr id="8" name="Rectangle 1 1">
            <a:extLst>
              <a:ext uri="{FF2B5EF4-FFF2-40B4-BE49-F238E27FC236}">
                <a16:creationId xmlns:a16="http://schemas.microsoft.com/office/drawing/2014/main" id="{C37851B9-8755-4D2F-97DF-771850A3E5FD}"/>
              </a:ext>
            </a:extLst>
          </p:cNvPr>
          <p:cNvSpPr/>
          <p:nvPr/>
        </p:nvSpPr>
        <p:spPr>
          <a:xfrm>
            <a:off x="921005" y="6087716"/>
            <a:ext cx="24819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target domain samples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101423-C40C-4A3D-AC07-002B00888965}"/>
              </a:ext>
            </a:extLst>
          </p:cNvPr>
          <p:cNvSpPr/>
          <p:nvPr/>
        </p:nvSpPr>
        <p:spPr>
          <a:xfrm>
            <a:off x="4149970" y="6264429"/>
            <a:ext cx="168812" cy="1688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4BCD63-B3CC-4831-A730-6878E022F249}"/>
              </a:ext>
            </a:extLst>
          </p:cNvPr>
          <p:cNvSpPr/>
          <p:nvPr/>
        </p:nvSpPr>
        <p:spPr>
          <a:xfrm>
            <a:off x="5273047" y="6264429"/>
            <a:ext cx="168812" cy="168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2B1050-E729-4BB5-8D86-E5C20DB9177A}"/>
              </a:ext>
            </a:extLst>
          </p:cNvPr>
          <p:cNvSpPr/>
          <p:nvPr/>
        </p:nvSpPr>
        <p:spPr>
          <a:xfrm>
            <a:off x="6353921" y="6264429"/>
            <a:ext cx="168812" cy="168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 1">
            <a:extLst>
              <a:ext uri="{FF2B5EF4-FFF2-40B4-BE49-F238E27FC236}">
                <a16:creationId xmlns:a16="http://schemas.microsoft.com/office/drawing/2014/main" id="{060533B4-D60C-424D-B738-88BD50BA083F}"/>
              </a:ext>
            </a:extLst>
          </p:cNvPr>
          <p:cNvSpPr/>
          <p:nvPr/>
        </p:nvSpPr>
        <p:spPr>
          <a:xfrm>
            <a:off x="3737284" y="5013804"/>
            <a:ext cx="994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positive</a:t>
            </a:r>
            <a:endParaRPr lang="zh-CN" altLang="en-US" sz="2000" dirty="0"/>
          </a:p>
        </p:txBody>
      </p:sp>
      <p:sp>
        <p:nvSpPr>
          <p:cNvPr id="13" name="Rectangle 1 1">
            <a:extLst>
              <a:ext uri="{FF2B5EF4-FFF2-40B4-BE49-F238E27FC236}">
                <a16:creationId xmlns:a16="http://schemas.microsoft.com/office/drawing/2014/main" id="{DD78C253-8D69-4902-867E-7AC231379180}"/>
              </a:ext>
            </a:extLst>
          </p:cNvPr>
          <p:cNvSpPr/>
          <p:nvPr/>
        </p:nvSpPr>
        <p:spPr>
          <a:xfrm>
            <a:off x="4789304" y="5013804"/>
            <a:ext cx="1051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negative</a:t>
            </a:r>
            <a:endParaRPr lang="zh-CN" altLang="en-US" sz="2000" dirty="0"/>
          </a:p>
        </p:txBody>
      </p:sp>
      <p:sp>
        <p:nvSpPr>
          <p:cNvPr id="14" name="Rectangle 1 1">
            <a:extLst>
              <a:ext uri="{FF2B5EF4-FFF2-40B4-BE49-F238E27FC236}">
                <a16:creationId xmlns:a16="http://schemas.microsoft.com/office/drawing/2014/main" id="{C14C9001-8CC9-4A88-AF2F-2631BBA57CE6}"/>
              </a:ext>
            </a:extLst>
          </p:cNvPr>
          <p:cNvSpPr/>
          <p:nvPr/>
        </p:nvSpPr>
        <p:spPr>
          <a:xfrm>
            <a:off x="5841195" y="5013804"/>
            <a:ext cx="1180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unlabeled</a:t>
            </a:r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EDB416-68F3-4194-9D77-2813F7ED8897}"/>
              </a:ext>
            </a:extLst>
          </p:cNvPr>
          <p:cNvSpPr/>
          <p:nvPr/>
        </p:nvSpPr>
        <p:spPr>
          <a:xfrm>
            <a:off x="1373819" y="1548692"/>
            <a:ext cx="6396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Bruzzone</a:t>
            </a:r>
            <a:r>
              <a:rPr lang="en-US" altLang="zh-CN" sz="1200" dirty="0">
                <a:solidFill>
                  <a:srgbClr val="222222"/>
                </a:solidFill>
              </a:rPr>
              <a:t>, Lorenzo, and Mattia </a:t>
            </a:r>
            <a:r>
              <a:rPr lang="en-US" altLang="zh-CN" sz="1200" dirty="0" err="1">
                <a:solidFill>
                  <a:srgbClr val="222222"/>
                </a:solidFill>
              </a:rPr>
              <a:t>Marconcini</a:t>
            </a:r>
            <a:r>
              <a:rPr lang="en-US" altLang="zh-CN" sz="1200" dirty="0">
                <a:solidFill>
                  <a:srgbClr val="222222"/>
                </a:solidFill>
              </a:rPr>
              <a:t>. "Domain adaptation problems: A DASVM classification technique and a circular validation strategy." T-PAMI, 32.5 (2010): 770-787.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20907"/>
      </p:ext>
    </p:extLst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Sample selection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862440924"/>
      </p:ext>
    </p:extLst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F77635-8020-4A91-B533-B39A2E4A3D3D}"/>
              </a:ext>
            </a:extLst>
          </p:cNvPr>
          <p:cNvSpPr/>
          <p:nvPr/>
        </p:nvSpPr>
        <p:spPr>
          <a:xfrm>
            <a:off x="1030459" y="1080000"/>
            <a:ext cx="708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Shared Domain-adapted Dictionary Learning (SDDL)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C0423A-37AE-4C50-AE82-FDA10BBD0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09" y="1811793"/>
            <a:ext cx="4755263" cy="34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1B9F4-09F9-4E36-8BA7-0053950D28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97" y="5502135"/>
            <a:ext cx="5724953" cy="10224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B915B7-F5E9-4372-A36D-8EB4AFB30D5D}"/>
              </a:ext>
            </a:extLst>
          </p:cNvPr>
          <p:cNvSpPr/>
          <p:nvPr/>
        </p:nvSpPr>
        <p:spPr>
          <a:xfrm>
            <a:off x="1762218" y="1534794"/>
            <a:ext cx="5934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Shekhar, </a:t>
            </a:r>
            <a:r>
              <a:rPr lang="en-US" altLang="zh-CN" sz="1200" dirty="0" err="1">
                <a:solidFill>
                  <a:srgbClr val="222222"/>
                </a:solidFill>
              </a:rPr>
              <a:t>Sumit</a:t>
            </a:r>
            <a:r>
              <a:rPr lang="en-US" altLang="zh-CN" sz="1200" dirty="0">
                <a:solidFill>
                  <a:srgbClr val="222222"/>
                </a:solidFill>
              </a:rPr>
              <a:t>, et al. "Generalized domain-adaptive dictionaries.“ CVPR, 2013.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99904"/>
      </p:ext>
    </p:extLst>
  </p:cSld>
  <p:clrMapOvr>
    <a:masterClrMapping/>
  </p:clrMapOvr>
  <p:transition spd="med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Sample selection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72803980"/>
      </p:ext>
    </p:extLst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ED157B-3564-4FED-A304-B740D01D0E22}"/>
              </a:ext>
            </a:extLst>
          </p:cNvPr>
          <p:cNvSpPr/>
          <p:nvPr/>
        </p:nvSpPr>
        <p:spPr>
          <a:xfrm>
            <a:off x="269045" y="1080000"/>
            <a:ext cx="8605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Robust Domain Adaptation with Low-rank Reconstruction (RDALR)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A5AA0A-3BE6-4BA1-B6AA-C34E870842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59" y="2494825"/>
            <a:ext cx="2546286" cy="710095"/>
          </a:xfrm>
          <a:prstGeom prst="rect">
            <a:avLst/>
          </a:prstGeom>
        </p:spPr>
      </p:pic>
      <p:sp>
        <p:nvSpPr>
          <p:cNvPr id="12" name="Rectangle 11 1">
            <a:extLst>
              <a:ext uri="{FF2B5EF4-FFF2-40B4-BE49-F238E27FC236}">
                <a16:creationId xmlns:a16="http://schemas.microsoft.com/office/drawing/2014/main" id="{81E76E16-105E-4AD8-8F87-1A6C804AC742}"/>
              </a:ext>
            </a:extLst>
          </p:cNvPr>
          <p:cNvSpPr/>
          <p:nvPr/>
        </p:nvSpPr>
        <p:spPr>
          <a:xfrm>
            <a:off x="371758" y="2434373"/>
            <a:ext cx="332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Low rank representation</a:t>
            </a:r>
          </a:p>
          <a:p>
            <a:pPr algn="ctr"/>
            <a:r>
              <a:rPr lang="en-US" altLang="zh-CN" sz="2400" dirty="0"/>
              <a:t>(LRR)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C45A45-6296-4FFC-A7FC-4172856CC55C}"/>
              </a:ext>
            </a:extLst>
          </p:cNvPr>
          <p:cNvGrpSpPr/>
          <p:nvPr/>
        </p:nvGrpSpPr>
        <p:grpSpPr>
          <a:xfrm>
            <a:off x="102112" y="3892005"/>
            <a:ext cx="8939775" cy="1885995"/>
            <a:chOff x="102113" y="2486003"/>
            <a:chExt cx="8939775" cy="1885995"/>
          </a:xfrm>
        </p:grpSpPr>
        <p:sp>
          <p:nvSpPr>
            <p:cNvPr id="8" name="Equals 4">
              <a:extLst>
                <a:ext uri="{FF2B5EF4-FFF2-40B4-BE49-F238E27FC236}">
                  <a16:creationId xmlns:a16="http://schemas.microsoft.com/office/drawing/2014/main" id="{605DC2E8-5CA0-4EB6-B63B-B572BAA2FAEE}"/>
                </a:ext>
              </a:extLst>
            </p:cNvPr>
            <p:cNvSpPr/>
            <p:nvPr/>
          </p:nvSpPr>
          <p:spPr>
            <a:xfrm>
              <a:off x="1924125" y="3249001"/>
              <a:ext cx="508564" cy="285186"/>
            </a:xfrm>
            <a:prstGeom prst="mathEqual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Multiplication Sign 5">
              <a:extLst>
                <a:ext uri="{FF2B5EF4-FFF2-40B4-BE49-F238E27FC236}">
                  <a16:creationId xmlns:a16="http://schemas.microsoft.com/office/drawing/2014/main" id="{92203CEA-A833-4D80-AB80-6A43ABC0C7D6}"/>
                </a:ext>
              </a:extLst>
            </p:cNvPr>
            <p:cNvSpPr/>
            <p:nvPr/>
          </p:nvSpPr>
          <p:spPr>
            <a:xfrm>
              <a:off x="4138972" y="3077480"/>
              <a:ext cx="703041" cy="703041"/>
            </a:xfrm>
            <a:prstGeom prst="mathMultiply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83542BD-5D9D-4279-983F-EEC6BAB05F90}"/>
                </a:ext>
              </a:extLst>
            </p:cNvPr>
            <p:cNvGrpSpPr/>
            <p:nvPr/>
          </p:nvGrpSpPr>
          <p:grpSpPr>
            <a:xfrm>
              <a:off x="102113" y="2631600"/>
              <a:ext cx="1822203" cy="1594800"/>
              <a:chOff x="102113" y="2631600"/>
              <a:chExt cx="1822203" cy="1594800"/>
            </a:xfrm>
          </p:grpSpPr>
          <p:sp>
            <p:nvSpPr>
              <p:cNvPr id="65" name="Rectangle 6 1">
                <a:extLst>
                  <a:ext uri="{FF2B5EF4-FFF2-40B4-BE49-F238E27FC236}">
                    <a16:creationId xmlns:a16="http://schemas.microsoft.com/office/drawing/2014/main" id="{DC368F00-E900-4DBE-A6B5-DAE1E3159052}"/>
                  </a:ext>
                </a:extLst>
              </p:cNvPr>
              <p:cNvSpPr/>
              <p:nvPr/>
            </p:nvSpPr>
            <p:spPr>
              <a:xfrm>
                <a:off x="102113" y="2631600"/>
                <a:ext cx="307893" cy="1594800"/>
              </a:xfrm>
              <a:prstGeom prst="rect">
                <a:avLst/>
              </a:prstGeom>
              <a:solidFill>
                <a:srgbClr val="F8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6" name="Rectangle 7 1">
                <a:extLst>
                  <a:ext uri="{FF2B5EF4-FFF2-40B4-BE49-F238E27FC236}">
                    <a16:creationId xmlns:a16="http://schemas.microsoft.com/office/drawing/2014/main" id="{23616EDE-1A4F-4936-A930-F748D20B0156}"/>
                  </a:ext>
                </a:extLst>
              </p:cNvPr>
              <p:cNvSpPr/>
              <p:nvPr/>
            </p:nvSpPr>
            <p:spPr>
              <a:xfrm>
                <a:off x="408237" y="2631600"/>
                <a:ext cx="307893" cy="1594800"/>
              </a:xfrm>
              <a:prstGeom prst="rect">
                <a:avLst/>
              </a:prstGeom>
              <a:solidFill>
                <a:srgbClr val="F8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7" name="Rectangle 8 1">
                <a:extLst>
                  <a:ext uri="{FF2B5EF4-FFF2-40B4-BE49-F238E27FC236}">
                    <a16:creationId xmlns:a16="http://schemas.microsoft.com/office/drawing/2014/main" id="{FAFE2779-34B9-441A-A685-030B1F86C966}"/>
                  </a:ext>
                </a:extLst>
              </p:cNvPr>
              <p:cNvSpPr/>
              <p:nvPr/>
            </p:nvSpPr>
            <p:spPr>
              <a:xfrm>
                <a:off x="706206" y="2631600"/>
                <a:ext cx="307893" cy="15948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8" name="Rectangle 9 1">
                <a:extLst>
                  <a:ext uri="{FF2B5EF4-FFF2-40B4-BE49-F238E27FC236}">
                    <a16:creationId xmlns:a16="http://schemas.microsoft.com/office/drawing/2014/main" id="{526A78AC-55AD-4FC1-9C5C-F6A071CDBB39}"/>
                  </a:ext>
                </a:extLst>
              </p:cNvPr>
              <p:cNvSpPr/>
              <p:nvPr/>
            </p:nvSpPr>
            <p:spPr>
              <a:xfrm>
                <a:off x="1012330" y="2631600"/>
                <a:ext cx="307893" cy="15948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9" name="Rectangle 10 1">
                <a:extLst>
                  <a:ext uri="{FF2B5EF4-FFF2-40B4-BE49-F238E27FC236}">
                    <a16:creationId xmlns:a16="http://schemas.microsoft.com/office/drawing/2014/main" id="{E16BD301-C744-48E5-A508-FEE7DB749A71}"/>
                  </a:ext>
                </a:extLst>
              </p:cNvPr>
              <p:cNvSpPr/>
              <p:nvPr/>
            </p:nvSpPr>
            <p:spPr>
              <a:xfrm>
                <a:off x="1310299" y="2631600"/>
                <a:ext cx="307893" cy="1594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0" name="Rectangle 11 2">
                <a:extLst>
                  <a:ext uri="{FF2B5EF4-FFF2-40B4-BE49-F238E27FC236}">
                    <a16:creationId xmlns:a16="http://schemas.microsoft.com/office/drawing/2014/main" id="{AC5B492B-EA1A-4F47-8FA5-4F5D02A2C481}"/>
                  </a:ext>
                </a:extLst>
              </p:cNvPr>
              <p:cNvSpPr/>
              <p:nvPr/>
            </p:nvSpPr>
            <p:spPr>
              <a:xfrm>
                <a:off x="1616423" y="2631600"/>
                <a:ext cx="307893" cy="1594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6759F4BE-3A59-4066-BC78-2ECE2808BCBA}"/>
                </a:ext>
              </a:extLst>
            </p:cNvPr>
            <p:cNvGrpSpPr/>
            <p:nvPr/>
          </p:nvGrpSpPr>
          <p:grpSpPr>
            <a:xfrm>
              <a:off x="4795364" y="2486003"/>
              <a:ext cx="1830843" cy="1885995"/>
              <a:chOff x="5861269" y="3796781"/>
              <a:chExt cx="1830843" cy="1885995"/>
            </a:xfrm>
          </p:grpSpPr>
          <p:sp>
            <p:nvSpPr>
              <p:cNvPr id="29" name="Rectangle 34">
                <a:extLst>
                  <a:ext uri="{FF2B5EF4-FFF2-40B4-BE49-F238E27FC236}">
                    <a16:creationId xmlns:a16="http://schemas.microsoft.com/office/drawing/2014/main" id="{5E913595-2E9B-4602-AB0D-5764AF37A49E}"/>
                  </a:ext>
                </a:extLst>
              </p:cNvPr>
              <p:cNvSpPr/>
              <p:nvPr/>
            </p:nvSpPr>
            <p:spPr>
              <a:xfrm>
                <a:off x="5863107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0" name="Rectangle 35">
                <a:extLst>
                  <a:ext uri="{FF2B5EF4-FFF2-40B4-BE49-F238E27FC236}">
                    <a16:creationId xmlns:a16="http://schemas.microsoft.com/office/drawing/2014/main" id="{17D2CB64-32CA-4C38-AC57-23D8259FB6EA}"/>
                  </a:ext>
                </a:extLst>
              </p:cNvPr>
              <p:cNvSpPr/>
              <p:nvPr/>
            </p:nvSpPr>
            <p:spPr>
              <a:xfrm>
                <a:off x="6168826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1" name="Rectangle 36">
                <a:extLst>
                  <a:ext uri="{FF2B5EF4-FFF2-40B4-BE49-F238E27FC236}">
                    <a16:creationId xmlns:a16="http://schemas.microsoft.com/office/drawing/2014/main" id="{2F6E473F-5EEC-40C5-B97F-C91B1D37E526}"/>
                  </a:ext>
                </a:extLst>
              </p:cNvPr>
              <p:cNvSpPr/>
              <p:nvPr/>
            </p:nvSpPr>
            <p:spPr>
              <a:xfrm>
                <a:off x="6475464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2" name="Rectangle 37">
                <a:extLst>
                  <a:ext uri="{FF2B5EF4-FFF2-40B4-BE49-F238E27FC236}">
                    <a16:creationId xmlns:a16="http://schemas.microsoft.com/office/drawing/2014/main" id="{9CAF6D8D-2FB8-465C-AEFF-49EFA058CAE4}"/>
                  </a:ext>
                </a:extLst>
              </p:cNvPr>
              <p:cNvSpPr/>
              <p:nvPr/>
            </p:nvSpPr>
            <p:spPr>
              <a:xfrm>
                <a:off x="6780126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3" name="Rectangle 38">
                <a:extLst>
                  <a:ext uri="{FF2B5EF4-FFF2-40B4-BE49-F238E27FC236}">
                    <a16:creationId xmlns:a16="http://schemas.microsoft.com/office/drawing/2014/main" id="{88FA8582-84FF-4491-9801-D94E409F76E4}"/>
                  </a:ext>
                </a:extLst>
              </p:cNvPr>
              <p:cNvSpPr/>
              <p:nvPr/>
            </p:nvSpPr>
            <p:spPr>
              <a:xfrm>
                <a:off x="5863107" y="4114436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4" name="Rectangle 39">
                <a:extLst>
                  <a:ext uri="{FF2B5EF4-FFF2-40B4-BE49-F238E27FC236}">
                    <a16:creationId xmlns:a16="http://schemas.microsoft.com/office/drawing/2014/main" id="{FC8A8F23-F0F8-4672-A3F4-C81832AA7539}"/>
                  </a:ext>
                </a:extLst>
              </p:cNvPr>
              <p:cNvSpPr/>
              <p:nvPr/>
            </p:nvSpPr>
            <p:spPr>
              <a:xfrm>
                <a:off x="6168826" y="4114436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5" name="Rectangle 40">
                <a:extLst>
                  <a:ext uri="{FF2B5EF4-FFF2-40B4-BE49-F238E27FC236}">
                    <a16:creationId xmlns:a16="http://schemas.microsoft.com/office/drawing/2014/main" id="{6BEE987A-06AD-45C0-8213-AED5E72A0A41}"/>
                  </a:ext>
                </a:extLst>
              </p:cNvPr>
              <p:cNvSpPr/>
              <p:nvPr/>
            </p:nvSpPr>
            <p:spPr>
              <a:xfrm>
                <a:off x="6475464" y="4114436"/>
                <a:ext cx="307893" cy="31792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A2F5095F-3B20-47E3-9157-B801E71E3B16}"/>
                  </a:ext>
                </a:extLst>
              </p:cNvPr>
              <p:cNvSpPr/>
              <p:nvPr/>
            </p:nvSpPr>
            <p:spPr>
              <a:xfrm>
                <a:off x="6780126" y="4114436"/>
                <a:ext cx="307893" cy="31792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7" name="Rectangle 42">
                <a:extLst>
                  <a:ext uri="{FF2B5EF4-FFF2-40B4-BE49-F238E27FC236}">
                    <a16:creationId xmlns:a16="http://schemas.microsoft.com/office/drawing/2014/main" id="{CDF6DEC0-2DD4-408A-AC84-7F41EADDEED9}"/>
                  </a:ext>
                </a:extLst>
              </p:cNvPr>
              <p:cNvSpPr/>
              <p:nvPr/>
            </p:nvSpPr>
            <p:spPr>
              <a:xfrm>
                <a:off x="5863107" y="443209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8" name="Rectangle 43">
                <a:extLst>
                  <a:ext uri="{FF2B5EF4-FFF2-40B4-BE49-F238E27FC236}">
                    <a16:creationId xmlns:a16="http://schemas.microsoft.com/office/drawing/2014/main" id="{35500B71-D503-424F-B70A-6EFA13D49FB7}"/>
                  </a:ext>
                </a:extLst>
              </p:cNvPr>
              <p:cNvSpPr/>
              <p:nvPr/>
            </p:nvSpPr>
            <p:spPr>
              <a:xfrm>
                <a:off x="6168826" y="443209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9" name="Rectangle 44">
                <a:extLst>
                  <a:ext uri="{FF2B5EF4-FFF2-40B4-BE49-F238E27FC236}">
                    <a16:creationId xmlns:a16="http://schemas.microsoft.com/office/drawing/2014/main" id="{D61CC418-3073-4382-900A-26D526A8793B}"/>
                  </a:ext>
                </a:extLst>
              </p:cNvPr>
              <p:cNvSpPr/>
              <p:nvPr/>
            </p:nvSpPr>
            <p:spPr>
              <a:xfrm>
                <a:off x="6475464" y="4432091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0" name="Rectangle 45">
                <a:extLst>
                  <a:ext uri="{FF2B5EF4-FFF2-40B4-BE49-F238E27FC236}">
                    <a16:creationId xmlns:a16="http://schemas.microsoft.com/office/drawing/2014/main" id="{C0802402-3BF9-4700-A614-1AA671F9E063}"/>
                  </a:ext>
                </a:extLst>
              </p:cNvPr>
              <p:cNvSpPr/>
              <p:nvPr/>
            </p:nvSpPr>
            <p:spPr>
              <a:xfrm>
                <a:off x="6780126" y="4432091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1" name="Rectangle 46">
                <a:extLst>
                  <a:ext uri="{FF2B5EF4-FFF2-40B4-BE49-F238E27FC236}">
                    <a16:creationId xmlns:a16="http://schemas.microsoft.com/office/drawing/2014/main" id="{F9D313D3-F851-42B3-9C2E-992B5BB20596}"/>
                  </a:ext>
                </a:extLst>
              </p:cNvPr>
              <p:cNvSpPr/>
              <p:nvPr/>
            </p:nvSpPr>
            <p:spPr>
              <a:xfrm>
                <a:off x="5863107" y="4738729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2" name="Rectangle 47">
                <a:extLst>
                  <a:ext uri="{FF2B5EF4-FFF2-40B4-BE49-F238E27FC236}">
                    <a16:creationId xmlns:a16="http://schemas.microsoft.com/office/drawing/2014/main" id="{9946D667-00A5-42EA-B7E3-266AC89B5736}"/>
                  </a:ext>
                </a:extLst>
              </p:cNvPr>
              <p:cNvSpPr/>
              <p:nvPr/>
            </p:nvSpPr>
            <p:spPr>
              <a:xfrm>
                <a:off x="6168826" y="4738729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3" name="Rectangle 48">
                <a:extLst>
                  <a:ext uri="{FF2B5EF4-FFF2-40B4-BE49-F238E27FC236}">
                    <a16:creationId xmlns:a16="http://schemas.microsoft.com/office/drawing/2014/main" id="{E61BBFD9-E95B-49C6-BA4D-7EE55C448C00}"/>
                  </a:ext>
                </a:extLst>
              </p:cNvPr>
              <p:cNvSpPr/>
              <p:nvPr/>
            </p:nvSpPr>
            <p:spPr>
              <a:xfrm>
                <a:off x="6475464" y="4738729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4" name="Rectangle 49">
                <a:extLst>
                  <a:ext uri="{FF2B5EF4-FFF2-40B4-BE49-F238E27FC236}">
                    <a16:creationId xmlns:a16="http://schemas.microsoft.com/office/drawing/2014/main" id="{058F706F-27F5-4DEC-B56B-3BC814147130}"/>
                  </a:ext>
                </a:extLst>
              </p:cNvPr>
              <p:cNvSpPr/>
              <p:nvPr/>
            </p:nvSpPr>
            <p:spPr>
              <a:xfrm>
                <a:off x="6780126" y="4738729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5" name="Rectangle 50">
                <a:extLst>
                  <a:ext uri="{FF2B5EF4-FFF2-40B4-BE49-F238E27FC236}">
                    <a16:creationId xmlns:a16="http://schemas.microsoft.com/office/drawing/2014/main" id="{C8E954D9-966E-4D5E-AFD2-22EDDAB53A9B}"/>
                  </a:ext>
                </a:extLst>
              </p:cNvPr>
              <p:cNvSpPr/>
              <p:nvPr/>
            </p:nvSpPr>
            <p:spPr>
              <a:xfrm>
                <a:off x="7079557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6" name="Rectangle 51">
                <a:extLst>
                  <a:ext uri="{FF2B5EF4-FFF2-40B4-BE49-F238E27FC236}">
                    <a16:creationId xmlns:a16="http://schemas.microsoft.com/office/drawing/2014/main" id="{69FCBE58-55D6-41E7-8FF8-24D30FC01528}"/>
                  </a:ext>
                </a:extLst>
              </p:cNvPr>
              <p:cNvSpPr/>
              <p:nvPr/>
            </p:nvSpPr>
            <p:spPr>
              <a:xfrm>
                <a:off x="7384219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7" name="Rectangle 52">
                <a:extLst>
                  <a:ext uri="{FF2B5EF4-FFF2-40B4-BE49-F238E27FC236}">
                    <a16:creationId xmlns:a16="http://schemas.microsoft.com/office/drawing/2014/main" id="{7AA6F58B-5040-4343-BC33-D3567B9E602C}"/>
                  </a:ext>
                </a:extLst>
              </p:cNvPr>
              <p:cNvSpPr/>
              <p:nvPr/>
            </p:nvSpPr>
            <p:spPr>
              <a:xfrm>
                <a:off x="7079557" y="4114436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03CB88CB-B9FB-4368-A0B2-81C38DD13D2F}"/>
                  </a:ext>
                </a:extLst>
              </p:cNvPr>
              <p:cNvSpPr/>
              <p:nvPr/>
            </p:nvSpPr>
            <p:spPr>
              <a:xfrm>
                <a:off x="7384219" y="4114436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9" name="Rectangle 54">
                <a:extLst>
                  <a:ext uri="{FF2B5EF4-FFF2-40B4-BE49-F238E27FC236}">
                    <a16:creationId xmlns:a16="http://schemas.microsoft.com/office/drawing/2014/main" id="{3DE29BB2-3148-4A85-80FB-B8D30DF2C235}"/>
                  </a:ext>
                </a:extLst>
              </p:cNvPr>
              <p:cNvSpPr/>
              <p:nvPr/>
            </p:nvSpPr>
            <p:spPr>
              <a:xfrm>
                <a:off x="7079557" y="4432091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0" name="Rectangle 55">
                <a:extLst>
                  <a:ext uri="{FF2B5EF4-FFF2-40B4-BE49-F238E27FC236}">
                    <a16:creationId xmlns:a16="http://schemas.microsoft.com/office/drawing/2014/main" id="{1A85DC90-13BE-47FC-B2A3-46C802E2E536}"/>
                  </a:ext>
                </a:extLst>
              </p:cNvPr>
              <p:cNvSpPr/>
              <p:nvPr/>
            </p:nvSpPr>
            <p:spPr>
              <a:xfrm>
                <a:off x="7384219" y="4432091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1" name="Rectangle 56">
                <a:extLst>
                  <a:ext uri="{FF2B5EF4-FFF2-40B4-BE49-F238E27FC236}">
                    <a16:creationId xmlns:a16="http://schemas.microsoft.com/office/drawing/2014/main" id="{7F72AE30-19EF-4E68-B76A-5772F570B5C1}"/>
                  </a:ext>
                </a:extLst>
              </p:cNvPr>
              <p:cNvSpPr/>
              <p:nvPr/>
            </p:nvSpPr>
            <p:spPr>
              <a:xfrm>
                <a:off x="7079557" y="4738729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2" name="Rectangle 57">
                <a:extLst>
                  <a:ext uri="{FF2B5EF4-FFF2-40B4-BE49-F238E27FC236}">
                    <a16:creationId xmlns:a16="http://schemas.microsoft.com/office/drawing/2014/main" id="{AD8F319A-8185-4C2E-BBAF-FF69B567E80E}"/>
                  </a:ext>
                </a:extLst>
              </p:cNvPr>
              <p:cNvSpPr/>
              <p:nvPr/>
            </p:nvSpPr>
            <p:spPr>
              <a:xfrm>
                <a:off x="7384219" y="4738729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3" name="Rectangle 58">
                <a:extLst>
                  <a:ext uri="{FF2B5EF4-FFF2-40B4-BE49-F238E27FC236}">
                    <a16:creationId xmlns:a16="http://schemas.microsoft.com/office/drawing/2014/main" id="{AAFD0608-9E4A-42E5-A566-410BB2910C42}"/>
                  </a:ext>
                </a:extLst>
              </p:cNvPr>
              <p:cNvSpPr/>
              <p:nvPr/>
            </p:nvSpPr>
            <p:spPr>
              <a:xfrm>
                <a:off x="5861269" y="5058216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4" name="Rectangle 59">
                <a:extLst>
                  <a:ext uri="{FF2B5EF4-FFF2-40B4-BE49-F238E27FC236}">
                    <a16:creationId xmlns:a16="http://schemas.microsoft.com/office/drawing/2014/main" id="{F91157B0-1007-4303-A8DC-ABF103F89BA4}"/>
                  </a:ext>
                </a:extLst>
              </p:cNvPr>
              <p:cNvSpPr/>
              <p:nvPr/>
            </p:nvSpPr>
            <p:spPr>
              <a:xfrm>
                <a:off x="6168826" y="5058216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5" name="Rectangle 60">
                <a:extLst>
                  <a:ext uri="{FF2B5EF4-FFF2-40B4-BE49-F238E27FC236}">
                    <a16:creationId xmlns:a16="http://schemas.microsoft.com/office/drawing/2014/main" id="{9B4420CF-F4B2-4D92-B0A3-7B8C79BE7393}"/>
                  </a:ext>
                </a:extLst>
              </p:cNvPr>
              <p:cNvSpPr/>
              <p:nvPr/>
            </p:nvSpPr>
            <p:spPr>
              <a:xfrm>
                <a:off x="6475464" y="5058216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6" name="Rectangle 61">
                <a:extLst>
                  <a:ext uri="{FF2B5EF4-FFF2-40B4-BE49-F238E27FC236}">
                    <a16:creationId xmlns:a16="http://schemas.microsoft.com/office/drawing/2014/main" id="{7C3139FC-D986-44F5-B2D7-F164B4692209}"/>
                  </a:ext>
                </a:extLst>
              </p:cNvPr>
              <p:cNvSpPr/>
              <p:nvPr/>
            </p:nvSpPr>
            <p:spPr>
              <a:xfrm>
                <a:off x="6780126" y="5058216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7" name="Rectangle 62">
                <a:extLst>
                  <a:ext uri="{FF2B5EF4-FFF2-40B4-BE49-F238E27FC236}">
                    <a16:creationId xmlns:a16="http://schemas.microsoft.com/office/drawing/2014/main" id="{DD5D5AFD-C552-4F8B-A341-A2D496D053E3}"/>
                  </a:ext>
                </a:extLst>
              </p:cNvPr>
              <p:cNvSpPr/>
              <p:nvPr/>
            </p:nvSpPr>
            <p:spPr>
              <a:xfrm>
                <a:off x="5861269" y="5364854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8" name="Rectangle 63">
                <a:extLst>
                  <a:ext uri="{FF2B5EF4-FFF2-40B4-BE49-F238E27FC236}">
                    <a16:creationId xmlns:a16="http://schemas.microsoft.com/office/drawing/2014/main" id="{1F041A95-AB08-4D3F-A0A4-5229AE61D821}"/>
                  </a:ext>
                </a:extLst>
              </p:cNvPr>
              <p:cNvSpPr/>
              <p:nvPr/>
            </p:nvSpPr>
            <p:spPr>
              <a:xfrm>
                <a:off x="6168826" y="5364854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9" name="Rectangle 64">
                <a:extLst>
                  <a:ext uri="{FF2B5EF4-FFF2-40B4-BE49-F238E27FC236}">
                    <a16:creationId xmlns:a16="http://schemas.microsoft.com/office/drawing/2014/main" id="{73134D53-CF73-4067-855A-F113BC6AC541}"/>
                  </a:ext>
                </a:extLst>
              </p:cNvPr>
              <p:cNvSpPr/>
              <p:nvPr/>
            </p:nvSpPr>
            <p:spPr>
              <a:xfrm>
                <a:off x="6475464" y="5364854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0" name="Rectangle 65">
                <a:extLst>
                  <a:ext uri="{FF2B5EF4-FFF2-40B4-BE49-F238E27FC236}">
                    <a16:creationId xmlns:a16="http://schemas.microsoft.com/office/drawing/2014/main" id="{EA054A32-3966-491F-AF54-BE22927BB91B}"/>
                  </a:ext>
                </a:extLst>
              </p:cNvPr>
              <p:cNvSpPr/>
              <p:nvPr/>
            </p:nvSpPr>
            <p:spPr>
              <a:xfrm>
                <a:off x="6780126" y="5364854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1" name="Rectangle 66">
                <a:extLst>
                  <a:ext uri="{FF2B5EF4-FFF2-40B4-BE49-F238E27FC236}">
                    <a16:creationId xmlns:a16="http://schemas.microsoft.com/office/drawing/2014/main" id="{09257D9B-AFA6-4E39-941B-44999B6982F4}"/>
                  </a:ext>
                </a:extLst>
              </p:cNvPr>
              <p:cNvSpPr/>
              <p:nvPr/>
            </p:nvSpPr>
            <p:spPr>
              <a:xfrm>
                <a:off x="7079557" y="5058216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2" name="Rectangle 67">
                <a:extLst>
                  <a:ext uri="{FF2B5EF4-FFF2-40B4-BE49-F238E27FC236}">
                    <a16:creationId xmlns:a16="http://schemas.microsoft.com/office/drawing/2014/main" id="{ED76CCC8-0658-4CE8-8158-209BA9967E34}"/>
                  </a:ext>
                </a:extLst>
              </p:cNvPr>
              <p:cNvSpPr/>
              <p:nvPr/>
            </p:nvSpPr>
            <p:spPr>
              <a:xfrm>
                <a:off x="7384219" y="5058216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3" name="Rectangle 68">
                <a:extLst>
                  <a:ext uri="{FF2B5EF4-FFF2-40B4-BE49-F238E27FC236}">
                    <a16:creationId xmlns:a16="http://schemas.microsoft.com/office/drawing/2014/main" id="{42A99F19-B38E-42E6-AE4C-04BCA021FAFA}"/>
                  </a:ext>
                </a:extLst>
              </p:cNvPr>
              <p:cNvSpPr/>
              <p:nvPr/>
            </p:nvSpPr>
            <p:spPr>
              <a:xfrm>
                <a:off x="7079557" y="5364854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4" name="Rectangle 69">
                <a:extLst>
                  <a:ext uri="{FF2B5EF4-FFF2-40B4-BE49-F238E27FC236}">
                    <a16:creationId xmlns:a16="http://schemas.microsoft.com/office/drawing/2014/main" id="{F6CAC91E-A710-4317-B2C8-8C9C2E32975A}"/>
                  </a:ext>
                </a:extLst>
              </p:cNvPr>
              <p:cNvSpPr/>
              <p:nvPr/>
            </p:nvSpPr>
            <p:spPr>
              <a:xfrm>
                <a:off x="7384219" y="5364854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15" name="Plus Sign 70">
              <a:extLst>
                <a:ext uri="{FF2B5EF4-FFF2-40B4-BE49-F238E27FC236}">
                  <a16:creationId xmlns:a16="http://schemas.microsoft.com/office/drawing/2014/main" id="{E40E712F-B04C-4F47-B8E4-F0734D19875C}"/>
                </a:ext>
              </a:extLst>
            </p:cNvPr>
            <p:cNvSpPr/>
            <p:nvPr/>
          </p:nvSpPr>
          <p:spPr>
            <a:xfrm>
              <a:off x="6609294" y="3102053"/>
              <a:ext cx="653894" cy="653894"/>
            </a:xfrm>
            <a:prstGeom prst="mathPlus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Rectangle 71">
              <a:extLst>
                <a:ext uri="{FF2B5EF4-FFF2-40B4-BE49-F238E27FC236}">
                  <a16:creationId xmlns:a16="http://schemas.microsoft.com/office/drawing/2014/main" id="{60145D3F-68DB-4C85-9D77-675FF49CF661}"/>
                </a:ext>
              </a:extLst>
            </p:cNvPr>
            <p:cNvSpPr/>
            <p:nvPr/>
          </p:nvSpPr>
          <p:spPr>
            <a:xfrm>
              <a:off x="7219685" y="2632052"/>
              <a:ext cx="307893" cy="159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7" name="Rectangle 72">
              <a:extLst>
                <a:ext uri="{FF2B5EF4-FFF2-40B4-BE49-F238E27FC236}">
                  <a16:creationId xmlns:a16="http://schemas.microsoft.com/office/drawing/2014/main" id="{1DAC1389-B15F-4B99-9BF2-005813136D2C}"/>
                </a:ext>
              </a:extLst>
            </p:cNvPr>
            <p:cNvSpPr/>
            <p:nvPr/>
          </p:nvSpPr>
          <p:spPr>
            <a:xfrm>
              <a:off x="7525809" y="2631455"/>
              <a:ext cx="307893" cy="1594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8" name="Rectangle 73">
              <a:extLst>
                <a:ext uri="{FF2B5EF4-FFF2-40B4-BE49-F238E27FC236}">
                  <a16:creationId xmlns:a16="http://schemas.microsoft.com/office/drawing/2014/main" id="{B5588E63-C42E-4448-B27B-F5F0A2DD166F}"/>
                </a:ext>
              </a:extLst>
            </p:cNvPr>
            <p:cNvSpPr/>
            <p:nvPr/>
          </p:nvSpPr>
          <p:spPr>
            <a:xfrm>
              <a:off x="7823778" y="2631455"/>
              <a:ext cx="307893" cy="159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9" name="Rectangle 74">
              <a:extLst>
                <a:ext uri="{FF2B5EF4-FFF2-40B4-BE49-F238E27FC236}">
                  <a16:creationId xmlns:a16="http://schemas.microsoft.com/office/drawing/2014/main" id="{48BE368F-302B-40D3-B92B-24C9DD44B42F}"/>
                </a:ext>
              </a:extLst>
            </p:cNvPr>
            <p:cNvSpPr/>
            <p:nvPr/>
          </p:nvSpPr>
          <p:spPr>
            <a:xfrm>
              <a:off x="8129902" y="2631455"/>
              <a:ext cx="307893" cy="1594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0" name="Rectangle 75">
              <a:extLst>
                <a:ext uri="{FF2B5EF4-FFF2-40B4-BE49-F238E27FC236}">
                  <a16:creationId xmlns:a16="http://schemas.microsoft.com/office/drawing/2014/main" id="{36847A0C-BE78-40BB-8BD5-E32192E037D9}"/>
                </a:ext>
              </a:extLst>
            </p:cNvPr>
            <p:cNvSpPr/>
            <p:nvPr/>
          </p:nvSpPr>
          <p:spPr>
            <a:xfrm>
              <a:off x="8427871" y="2631455"/>
              <a:ext cx="307893" cy="1594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1" name="Rectangle 76">
              <a:extLst>
                <a:ext uri="{FF2B5EF4-FFF2-40B4-BE49-F238E27FC236}">
                  <a16:creationId xmlns:a16="http://schemas.microsoft.com/office/drawing/2014/main" id="{96BDCC5C-56D0-48AA-86B5-7D295D7BE1FE}"/>
                </a:ext>
              </a:extLst>
            </p:cNvPr>
            <p:cNvSpPr/>
            <p:nvPr/>
          </p:nvSpPr>
          <p:spPr>
            <a:xfrm>
              <a:off x="8733995" y="2631455"/>
              <a:ext cx="307893" cy="159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594FD99-DD69-4556-A309-B1A1B08E548E}"/>
                </a:ext>
              </a:extLst>
            </p:cNvPr>
            <p:cNvGrpSpPr/>
            <p:nvPr/>
          </p:nvGrpSpPr>
          <p:grpSpPr>
            <a:xfrm>
              <a:off x="2379825" y="2618237"/>
              <a:ext cx="1822203" cy="1594800"/>
              <a:chOff x="102113" y="2631600"/>
              <a:chExt cx="1822203" cy="1594800"/>
            </a:xfrm>
          </p:grpSpPr>
          <p:sp>
            <p:nvSpPr>
              <p:cNvPr id="23" name="Rectangle 6 2">
                <a:extLst>
                  <a:ext uri="{FF2B5EF4-FFF2-40B4-BE49-F238E27FC236}">
                    <a16:creationId xmlns:a16="http://schemas.microsoft.com/office/drawing/2014/main" id="{D4DC90A0-97A7-4FAA-8C0B-46771AFAC47D}"/>
                  </a:ext>
                </a:extLst>
              </p:cNvPr>
              <p:cNvSpPr/>
              <p:nvPr/>
            </p:nvSpPr>
            <p:spPr>
              <a:xfrm>
                <a:off x="102113" y="2631600"/>
                <a:ext cx="307893" cy="1594800"/>
              </a:xfrm>
              <a:prstGeom prst="rect">
                <a:avLst/>
              </a:prstGeom>
              <a:solidFill>
                <a:srgbClr val="F8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4" name="Rectangle 7 2">
                <a:extLst>
                  <a:ext uri="{FF2B5EF4-FFF2-40B4-BE49-F238E27FC236}">
                    <a16:creationId xmlns:a16="http://schemas.microsoft.com/office/drawing/2014/main" id="{86C5AFBB-8533-4FC5-803A-FCBB3D1B6254}"/>
                  </a:ext>
                </a:extLst>
              </p:cNvPr>
              <p:cNvSpPr/>
              <p:nvPr/>
            </p:nvSpPr>
            <p:spPr>
              <a:xfrm>
                <a:off x="408237" y="2631600"/>
                <a:ext cx="307893" cy="1594800"/>
              </a:xfrm>
              <a:prstGeom prst="rect">
                <a:avLst/>
              </a:prstGeom>
              <a:solidFill>
                <a:srgbClr val="F8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5" name="Rectangle 8 2">
                <a:extLst>
                  <a:ext uri="{FF2B5EF4-FFF2-40B4-BE49-F238E27FC236}">
                    <a16:creationId xmlns:a16="http://schemas.microsoft.com/office/drawing/2014/main" id="{28D8B130-2EAD-4DC9-A38C-23F12E21FFFA}"/>
                  </a:ext>
                </a:extLst>
              </p:cNvPr>
              <p:cNvSpPr/>
              <p:nvPr/>
            </p:nvSpPr>
            <p:spPr>
              <a:xfrm>
                <a:off x="706206" y="2631600"/>
                <a:ext cx="307893" cy="15948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6" name="Rectangle 9 2">
                <a:extLst>
                  <a:ext uri="{FF2B5EF4-FFF2-40B4-BE49-F238E27FC236}">
                    <a16:creationId xmlns:a16="http://schemas.microsoft.com/office/drawing/2014/main" id="{92C19037-CD09-4907-8241-133AD32CF131}"/>
                  </a:ext>
                </a:extLst>
              </p:cNvPr>
              <p:cNvSpPr/>
              <p:nvPr/>
            </p:nvSpPr>
            <p:spPr>
              <a:xfrm>
                <a:off x="1012330" y="2631600"/>
                <a:ext cx="307893" cy="15948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7" name="Rectangle 10 2">
                <a:extLst>
                  <a:ext uri="{FF2B5EF4-FFF2-40B4-BE49-F238E27FC236}">
                    <a16:creationId xmlns:a16="http://schemas.microsoft.com/office/drawing/2014/main" id="{CB0322BD-49C5-44F8-80F2-CCFEF559FA10}"/>
                  </a:ext>
                </a:extLst>
              </p:cNvPr>
              <p:cNvSpPr/>
              <p:nvPr/>
            </p:nvSpPr>
            <p:spPr>
              <a:xfrm>
                <a:off x="1310299" y="2631600"/>
                <a:ext cx="307893" cy="1594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Rectangle 11 3">
                <a:extLst>
                  <a:ext uri="{FF2B5EF4-FFF2-40B4-BE49-F238E27FC236}">
                    <a16:creationId xmlns:a16="http://schemas.microsoft.com/office/drawing/2014/main" id="{F8C3AB95-99C1-4B1E-B9E7-5AB15741AD9D}"/>
                  </a:ext>
                </a:extLst>
              </p:cNvPr>
              <p:cNvSpPr/>
              <p:nvPr/>
            </p:nvSpPr>
            <p:spPr>
              <a:xfrm>
                <a:off x="1616423" y="2631600"/>
                <a:ext cx="307893" cy="1594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72C0D9B-933B-4149-9C5E-E2DCF7E302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82" y="5942274"/>
            <a:ext cx="255238" cy="217143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67DA96D-5B9C-4BB1-8F68-43DC6E735C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803" y="5942274"/>
            <a:ext cx="255238" cy="217143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BEDBCC73-C051-4EE9-A0B8-65E5EC07F5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37" y="5942274"/>
            <a:ext cx="184762" cy="217143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7AA26880-5C88-44FA-A9B8-66F778B4D13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776" y="5943226"/>
            <a:ext cx="217143" cy="2152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D9FD8A-4758-45AA-971F-74538077077E}"/>
              </a:ext>
            </a:extLst>
          </p:cNvPr>
          <p:cNvSpPr/>
          <p:nvPr/>
        </p:nvSpPr>
        <p:spPr>
          <a:xfrm>
            <a:off x="1502118" y="1579532"/>
            <a:ext cx="6679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Jhuo</a:t>
            </a:r>
            <a:r>
              <a:rPr lang="en-US" altLang="zh-CN" sz="1200" dirty="0">
                <a:solidFill>
                  <a:srgbClr val="222222"/>
                </a:solidFill>
              </a:rPr>
              <a:t>, I-Hong, et al. "Robust visual domain adaptation with low-rank reconstruction." CVPR, 2012.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24380"/>
      </p:ext>
    </p:extLst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ED157B-3564-4FED-A304-B740D01D0E22}"/>
              </a:ext>
            </a:extLst>
          </p:cNvPr>
          <p:cNvSpPr/>
          <p:nvPr/>
        </p:nvSpPr>
        <p:spPr>
          <a:xfrm>
            <a:off x="269045" y="1080000"/>
            <a:ext cx="8605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Robust Domain Adaptation with Low-rank Reconstruction (RDALR)</a:t>
            </a:r>
            <a:endParaRPr lang="zh-CN" altLang="en-US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09FE571-060F-469F-9EB1-5857C8ECA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02" y="4362535"/>
            <a:ext cx="3151238" cy="10697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A5AA0A-3BE6-4BA1-B6AA-C34E870842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59" y="2494825"/>
            <a:ext cx="2546286" cy="7100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88EAC9-D8D6-4768-A06A-04E9111D0E34}"/>
              </a:ext>
            </a:extLst>
          </p:cNvPr>
          <p:cNvSpPr/>
          <p:nvPr/>
        </p:nvSpPr>
        <p:spPr>
          <a:xfrm>
            <a:off x="843477" y="4362535"/>
            <a:ext cx="1379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RDALR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E76E16-105E-4AD8-8F87-1A6C804AC742}"/>
              </a:ext>
            </a:extLst>
          </p:cNvPr>
          <p:cNvSpPr/>
          <p:nvPr/>
        </p:nvSpPr>
        <p:spPr>
          <a:xfrm>
            <a:off x="371758" y="2434373"/>
            <a:ext cx="332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Low rank representation</a:t>
            </a:r>
          </a:p>
          <a:p>
            <a:pPr algn="ctr"/>
            <a:r>
              <a:rPr lang="en-US" altLang="zh-CN" sz="2400" dirty="0"/>
              <a:t>(LRR)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2766694"/>
      </p:ext>
    </p:extLst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ED157B-3564-4FED-A304-B740D01D0E22}"/>
              </a:ext>
            </a:extLst>
          </p:cNvPr>
          <p:cNvSpPr/>
          <p:nvPr/>
        </p:nvSpPr>
        <p:spPr>
          <a:xfrm>
            <a:off x="1604597" y="1080000"/>
            <a:ext cx="5934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Low-rank Transfer Subspace Learning (LTSL)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6CE3F-CDC8-4AA6-8BAC-402E380529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61" y="4454841"/>
            <a:ext cx="3452953" cy="10697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8AF6F4-B9FA-4227-A071-C5EA46BD8F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77" y="2504580"/>
            <a:ext cx="3151238" cy="106971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44101A-1474-4CC7-B95A-4D5BA0C5F686}"/>
              </a:ext>
            </a:extLst>
          </p:cNvPr>
          <p:cNvSpPr/>
          <p:nvPr/>
        </p:nvSpPr>
        <p:spPr>
          <a:xfrm>
            <a:off x="1604597" y="2463396"/>
            <a:ext cx="1379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RDALR</a:t>
            </a:r>
            <a:endParaRPr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2ED86C-E9D4-4B6D-AEF0-AA26AE07C618}"/>
              </a:ext>
            </a:extLst>
          </p:cNvPr>
          <p:cNvSpPr/>
          <p:nvPr/>
        </p:nvSpPr>
        <p:spPr>
          <a:xfrm>
            <a:off x="1604597" y="4454841"/>
            <a:ext cx="1379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LTSL</a:t>
            </a:r>
            <a:endParaRPr lang="zh-CN" altLang="en-US" sz="2400" dirty="0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5A99E712-9B5E-48D1-B8A0-D88550F31592}"/>
              </a:ext>
            </a:extLst>
          </p:cNvPr>
          <p:cNvSpPr/>
          <p:nvPr/>
        </p:nvSpPr>
        <p:spPr>
          <a:xfrm>
            <a:off x="5924962" y="4916506"/>
            <a:ext cx="349230" cy="330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5C2AAA-2E85-40A6-A90B-C695FD0605C7}"/>
              </a:ext>
            </a:extLst>
          </p:cNvPr>
          <p:cNvSpPr/>
          <p:nvPr/>
        </p:nvSpPr>
        <p:spPr>
          <a:xfrm>
            <a:off x="2281399" y="168354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Shao, Ming, Dmitry Kit, and Yun Fu. "Generalized transfer subspace learning through low-rank constraint." IJCV 109.1-2 (2014): 74-93.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601515"/>
      </p:ext>
    </p:extLst>
  </p:cSld>
  <p:clrMapOvr>
    <a:masterClrMapping/>
  </p:clrMapOvr>
  <p:transition spd="med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40A659-D9FF-459C-B34D-4B6CFFCA5359}"/>
              </a:ext>
            </a:extLst>
          </p:cNvPr>
          <p:cNvSpPr/>
          <p:nvPr/>
        </p:nvSpPr>
        <p:spPr>
          <a:xfrm>
            <a:off x="3806756" y="1080000"/>
            <a:ext cx="1530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Summary</a:t>
            </a:r>
            <a:endParaRPr lang="zh-CN" alt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CF56C-AE4A-4B14-B569-707D0AC61C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0" y="3452751"/>
            <a:ext cx="4707048" cy="1063619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F5A2763E-843B-4ADE-8880-82B2482E139D}"/>
              </a:ext>
            </a:extLst>
          </p:cNvPr>
          <p:cNvSpPr/>
          <p:nvPr/>
        </p:nvSpPr>
        <p:spPr>
          <a:xfrm>
            <a:off x="5392385" y="3452751"/>
            <a:ext cx="213756" cy="10450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69BFE22-5336-4547-8B44-C051D444C3AA}"/>
              </a:ext>
            </a:extLst>
          </p:cNvPr>
          <p:cNvSpPr/>
          <p:nvPr/>
        </p:nvSpPr>
        <p:spPr>
          <a:xfrm rot="16200000">
            <a:off x="3935187" y="2537219"/>
            <a:ext cx="204848" cy="13082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">
            <a:extLst>
              <a:ext uri="{FF2B5EF4-FFF2-40B4-BE49-F238E27FC236}">
                <a16:creationId xmlns:a16="http://schemas.microsoft.com/office/drawing/2014/main" id="{963E6FB8-915A-455D-9C71-DDA9B5E315BE}"/>
              </a:ext>
            </a:extLst>
          </p:cNvPr>
          <p:cNvSpPr/>
          <p:nvPr/>
        </p:nvSpPr>
        <p:spPr>
          <a:xfrm>
            <a:off x="3189239" y="2493291"/>
            <a:ext cx="2500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sample selection</a:t>
            </a:r>
            <a:endParaRPr lang="zh-CN" altLang="en-US" sz="2000" dirty="0"/>
          </a:p>
        </p:txBody>
      </p:sp>
      <p:sp>
        <p:nvSpPr>
          <p:cNvPr id="17" name="矩形 1">
            <a:extLst>
              <a:ext uri="{FF2B5EF4-FFF2-40B4-BE49-F238E27FC236}">
                <a16:creationId xmlns:a16="http://schemas.microsoft.com/office/drawing/2014/main" id="{B7AAB19A-C036-4E5A-97CB-CE0B32FA442D}"/>
              </a:ext>
            </a:extLst>
          </p:cNvPr>
          <p:cNvSpPr/>
          <p:nvPr/>
        </p:nvSpPr>
        <p:spPr>
          <a:xfrm>
            <a:off x="5763408" y="3775210"/>
            <a:ext cx="3012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feature projection/encoding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5214335"/>
      </p:ext>
    </p:extLst>
  </p:cSld>
  <p:clrMapOvr>
    <a:masterClrMapping/>
  </p:clrMapOvr>
  <p:transition spd="med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F7FE29D-ADD5-4D41-8A8B-A16BE909C125}"/>
              </a:ext>
            </a:extLst>
          </p:cNvPr>
          <p:cNvSpPr/>
          <p:nvPr/>
        </p:nvSpPr>
        <p:spPr>
          <a:xfrm>
            <a:off x="2351701" y="1080000"/>
            <a:ext cx="4440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So many methods, how to choose?</a:t>
            </a:r>
            <a:endParaRPr lang="zh-CN" alt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9A42F-F7D8-4F16-BE86-617D7E59B88F}"/>
              </a:ext>
            </a:extLst>
          </p:cNvPr>
          <p:cNvSpPr/>
          <p:nvPr/>
        </p:nvSpPr>
        <p:spPr>
          <a:xfrm>
            <a:off x="2178852" y="1666892"/>
            <a:ext cx="5302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Ying Wei, Yu Zhang, and </a:t>
            </a:r>
            <a:r>
              <a:rPr lang="en-US" altLang="zh-CN" sz="1200" dirty="0" err="1">
                <a:solidFill>
                  <a:srgbClr val="222222"/>
                </a:solidFill>
              </a:rPr>
              <a:t>Qiang</a:t>
            </a:r>
            <a:r>
              <a:rPr lang="en-US" altLang="zh-CN" sz="1200" dirty="0">
                <a:solidFill>
                  <a:srgbClr val="222222"/>
                </a:solidFill>
              </a:rPr>
              <a:t> Yang. “learning to transfer." ICML, 2018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5EF7F-A915-4B1E-8392-625BE8652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9" y="2188973"/>
            <a:ext cx="8451542" cy="2895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D31776-71B2-46F3-AC27-64AF5CCAD2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23" y="5709688"/>
            <a:ext cx="1878857" cy="251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2E7406-5307-4342-B315-BE0D1B0CA0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708926"/>
            <a:ext cx="4112763" cy="2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77061"/>
      </p:ext>
    </p:extLst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3403859" y="2777115"/>
            <a:ext cx="23743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Traditional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GAN era</a:t>
            </a:r>
            <a:endParaRPr lang="zh-CN" altLang="en-US" sz="24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13600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B80D1F-49CC-445C-AB0E-B323C68FA023}"/>
              </a:ext>
            </a:extLst>
          </p:cNvPr>
          <p:cNvSpPr txBox="1"/>
          <p:nvPr/>
        </p:nvSpPr>
        <p:spPr>
          <a:xfrm>
            <a:off x="2178740" y="2049146"/>
            <a:ext cx="4253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/>
              <a:t>Supervised domain adaptation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0E67B-33BD-4D17-A19F-B46FC5730E2D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281037-84D9-4212-9832-89415ECA3B8C}"/>
              </a:ext>
            </a:extLst>
          </p:cNvPr>
          <p:cNvGrpSpPr/>
          <p:nvPr/>
        </p:nvGrpSpPr>
        <p:grpSpPr>
          <a:xfrm>
            <a:off x="2718157" y="3101507"/>
            <a:ext cx="4039080" cy="2747895"/>
            <a:chOff x="2565906" y="2719768"/>
            <a:chExt cx="4039080" cy="2747895"/>
          </a:xfrm>
        </p:grpSpPr>
        <p:pic>
          <p:nvPicPr>
            <p:cNvPr id="2" name="Picture 4" descr="cartoon_banana">
              <a:extLst>
                <a:ext uri="{FF2B5EF4-FFF2-40B4-BE49-F238E27FC236}">
                  <a16:creationId xmlns:a16="http://schemas.microsoft.com/office/drawing/2014/main" id="{AB0A333F-0F42-4AB6-8B6E-273CE57CF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713" y="4242668"/>
              <a:ext cx="12700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5" descr="Apple">
              <a:extLst>
                <a:ext uri="{FF2B5EF4-FFF2-40B4-BE49-F238E27FC236}">
                  <a16:creationId xmlns:a16="http://schemas.microsoft.com/office/drawing/2014/main" id="{FFA2286C-19EF-4DE8-A31C-4C9475754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199" y="3382005"/>
              <a:ext cx="642938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orange-01">
              <a:extLst>
                <a:ext uri="{FF2B5EF4-FFF2-40B4-BE49-F238E27FC236}">
                  <a16:creationId xmlns:a16="http://schemas.microsoft.com/office/drawing/2014/main" id="{2C0C2E4C-2E77-4B1A-B0A8-E64056CA4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362" y="3382005"/>
              <a:ext cx="604837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9" descr="cartoon_apple">
              <a:extLst>
                <a:ext uri="{FF2B5EF4-FFF2-40B4-BE49-F238E27FC236}">
                  <a16:creationId xmlns:a16="http://schemas.microsoft.com/office/drawing/2014/main" id="{B6C4436D-25F2-4C75-B5DF-FD9C5ED92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971" y="3429000"/>
              <a:ext cx="546100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0" descr="cartoon_orange">
              <a:extLst>
                <a:ext uri="{FF2B5EF4-FFF2-40B4-BE49-F238E27FC236}">
                  <a16:creationId xmlns:a16="http://schemas.microsoft.com/office/drawing/2014/main" id="{4A63C23F-F67F-452A-A96A-2A73670F7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783" y="3424238"/>
              <a:ext cx="561975" cy="547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3F6B9BA5-3DE9-48EA-A185-6B533DAD7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0446" y="4080396"/>
              <a:ext cx="16850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domain</a:t>
              </a:r>
              <a:endParaRPr lang="en-SG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20">
              <a:extLst>
                <a:ext uri="{FF2B5EF4-FFF2-40B4-BE49-F238E27FC236}">
                  <a16:creationId xmlns:a16="http://schemas.microsoft.com/office/drawing/2014/main" id="{FEFE022B-DC4B-4499-A1E6-1CA7FF453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2268" y="4080396"/>
              <a:ext cx="15938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domain</a:t>
              </a:r>
              <a:endParaRPr lang="en-SG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F09B7358-6BB9-4C28-A639-673138DAC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8582" y="290200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apple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4561A352-CDAA-4547-B266-CFAE6877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5486" y="2895493"/>
              <a:ext cx="8130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orange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F2800E-4981-4E87-84F7-0D78586B1862}"/>
                </a:ext>
              </a:extLst>
            </p:cNvPr>
            <p:cNvSpPr/>
            <p:nvPr/>
          </p:nvSpPr>
          <p:spPr>
            <a:xfrm>
              <a:off x="2565906" y="2719768"/>
              <a:ext cx="4039080" cy="2038663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2B5C67F6-B4F4-4744-8986-5310B2A79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3536" y="5067553"/>
              <a:ext cx="15696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stage</a:t>
              </a: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5891D98-4CEB-40BF-9999-A8CA4BB5B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913" y="3294096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SG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37AE11-8556-4977-97CB-CFB11566E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7817" y="3287589"/>
            <a:ext cx="81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SG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2037120964"/>
      </p:ext>
    </p:extLst>
  </p:cSld>
  <p:clrMapOvr>
    <a:masterClrMapping/>
  </p:clrMapOvr>
  <p:transition spd="med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âdeep learningâçå¾çæç´¢ç»æ">
            <a:extLst>
              <a:ext uri="{FF2B5EF4-FFF2-40B4-BE49-F238E27FC236}">
                <a16:creationId xmlns:a16="http://schemas.microsoft.com/office/drawing/2014/main" id="{2BBC2A1F-42E4-48C8-A6FA-4ABEF61E9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57" y="2421441"/>
            <a:ext cx="66008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F48BDF-B4C7-4A84-AB70-E0BB4588C36C}"/>
              </a:ext>
            </a:extLst>
          </p:cNvPr>
          <p:cNvSpPr/>
          <p:nvPr/>
        </p:nvSpPr>
        <p:spPr>
          <a:xfrm>
            <a:off x="2899317" y="2787805"/>
            <a:ext cx="1460810" cy="114857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FE6ABE-1A65-43D2-8726-76A352792F34}"/>
              </a:ext>
            </a:extLst>
          </p:cNvPr>
          <p:cNvSpPr/>
          <p:nvPr/>
        </p:nvSpPr>
        <p:spPr>
          <a:xfrm>
            <a:off x="3475463" y="4600695"/>
            <a:ext cx="1888274" cy="116344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456EE1-7441-430F-B8EE-BCF9DD54F20C}"/>
              </a:ext>
            </a:extLst>
          </p:cNvPr>
          <p:cNvSpPr/>
          <p:nvPr/>
        </p:nvSpPr>
        <p:spPr>
          <a:xfrm>
            <a:off x="4633331" y="2787804"/>
            <a:ext cx="1722863" cy="1148575"/>
          </a:xfrm>
          <a:prstGeom prst="roundRect">
            <a:avLst/>
          </a:prstGeom>
          <a:noFill/>
          <a:ln w="28575">
            <a:solidFill>
              <a:srgbClr val="3F6E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723445-D55C-470A-BCC5-E6E7269F4F6D}"/>
              </a:ext>
            </a:extLst>
          </p:cNvPr>
          <p:cNvSpPr/>
          <p:nvPr/>
        </p:nvSpPr>
        <p:spPr>
          <a:xfrm>
            <a:off x="5494763" y="4600694"/>
            <a:ext cx="504594" cy="1148575"/>
          </a:xfrm>
          <a:prstGeom prst="roundRect">
            <a:avLst/>
          </a:prstGeom>
          <a:noFill/>
          <a:ln w="28575">
            <a:solidFill>
              <a:srgbClr val="3F6E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4FEC9-950C-4B7A-AEE5-A1186C072DF9}"/>
              </a:ext>
            </a:extLst>
          </p:cNvPr>
          <p:cNvSpPr txBox="1"/>
          <p:nvPr/>
        </p:nvSpPr>
        <p:spPr>
          <a:xfrm>
            <a:off x="1387475" y="1080000"/>
            <a:ext cx="636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Traditional Machine Learning V.S. Deep Learning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107903273"/>
      </p:ext>
    </p:extLst>
  </p:cSld>
  <p:clrMapOvr>
    <a:masterClrMapping/>
  </p:clrMapOvr>
  <p:transition spd="med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9E8010-22CF-442C-9E1E-85B3DC872537}"/>
              </a:ext>
            </a:extLst>
          </p:cNvPr>
          <p:cNvSpPr/>
          <p:nvPr/>
        </p:nvSpPr>
        <p:spPr>
          <a:xfrm>
            <a:off x="3043377" y="971651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Convolutional Neural Network</a:t>
            </a:r>
            <a:endParaRPr lang="zh-CN" alt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75F58E-09C8-4748-B780-6F41DEE2D371}"/>
              </a:ext>
            </a:extLst>
          </p:cNvPr>
          <p:cNvGrpSpPr/>
          <p:nvPr/>
        </p:nvGrpSpPr>
        <p:grpSpPr>
          <a:xfrm>
            <a:off x="506028" y="1368924"/>
            <a:ext cx="7528264" cy="2472826"/>
            <a:chOff x="390617" y="1590868"/>
            <a:chExt cx="7528264" cy="2472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7B54BA-5816-44D3-B6F7-D97814D7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17" y="1590868"/>
              <a:ext cx="7528264" cy="247282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43C4E4B-D55D-4B11-B928-C2AC11550AF3}"/>
                </a:ext>
              </a:extLst>
            </p:cNvPr>
            <p:cNvSpPr/>
            <p:nvPr/>
          </p:nvSpPr>
          <p:spPr>
            <a:xfrm>
              <a:off x="1381236" y="3488925"/>
              <a:ext cx="1086757" cy="19530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A4BBCC3-1FEA-4CEE-8CCB-CA5C22F6CFC5}"/>
                </a:ext>
              </a:extLst>
            </p:cNvPr>
            <p:cNvSpPr/>
            <p:nvPr/>
          </p:nvSpPr>
          <p:spPr>
            <a:xfrm>
              <a:off x="6203290" y="3391271"/>
              <a:ext cx="1307219" cy="19530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1D95AC-8D2E-4948-B71D-DE351E70ACC2}"/>
              </a:ext>
            </a:extLst>
          </p:cNvPr>
          <p:cNvSpPr txBox="1"/>
          <p:nvPr/>
        </p:nvSpPr>
        <p:spPr>
          <a:xfrm>
            <a:off x="692459" y="596175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Fully connected layer:</a:t>
            </a:r>
            <a:endParaRPr lang="zh-CN" altLang="en-US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139AF-CBE5-4713-85B3-885B36943D8D}"/>
              </a:ext>
            </a:extLst>
          </p:cNvPr>
          <p:cNvSpPr txBox="1"/>
          <p:nvPr/>
        </p:nvSpPr>
        <p:spPr>
          <a:xfrm>
            <a:off x="692459" y="43895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Convolutional layer:</a:t>
            </a:r>
            <a:endParaRPr lang="zh-CN" altLang="en-US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91CDBC-9E9A-4AB1-A70A-A06617A55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77" y="3642041"/>
            <a:ext cx="3975100" cy="1951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F26F65-C0BE-43E3-BC6D-D020A718B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77" y="5749004"/>
            <a:ext cx="5430250" cy="9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80452"/>
      </p:ext>
    </p:extLst>
  </p:cSld>
  <p:clrMapOvr>
    <a:masterClrMapping/>
  </p:clrMapOvr>
  <p:transition spd="med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4001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Deep feature + traditional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network + traditional idea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Batch normalization based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Adversarial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79301417"/>
      </p:ext>
    </p:extLst>
  </p:cSld>
  <p:clrMapOvr>
    <a:masterClrMapping/>
  </p:clrMapOvr>
  <p:transition spd="med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6C76A8C-EFBF-4165-BF95-D4970143EB8A}"/>
              </a:ext>
            </a:extLst>
          </p:cNvPr>
          <p:cNvSpPr/>
          <p:nvPr/>
        </p:nvSpPr>
        <p:spPr>
          <a:xfrm>
            <a:off x="682282" y="2741605"/>
            <a:ext cx="8813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Chopra, </a:t>
            </a:r>
            <a:r>
              <a:rPr lang="en-US" altLang="zh-CN" dirty="0" err="1"/>
              <a:t>Sumit</a:t>
            </a:r>
            <a:r>
              <a:rPr lang="en-US" altLang="zh-CN" dirty="0"/>
              <a:t>, </a:t>
            </a:r>
            <a:r>
              <a:rPr lang="en-US" altLang="zh-CN" dirty="0" err="1"/>
              <a:t>Suhrid</a:t>
            </a:r>
            <a:r>
              <a:rPr lang="en-US" altLang="zh-CN" dirty="0"/>
              <a:t> Balakrishnan, and </a:t>
            </a:r>
            <a:r>
              <a:rPr lang="en-US" altLang="zh-CN" dirty="0" err="1"/>
              <a:t>Raghuraman</a:t>
            </a:r>
            <a:r>
              <a:rPr lang="en-US" altLang="zh-CN" dirty="0"/>
              <a:t> Gopalan. "</a:t>
            </a:r>
            <a:r>
              <a:rPr lang="en-US" altLang="zh-CN" dirty="0" err="1"/>
              <a:t>Dlid</a:t>
            </a:r>
            <a:r>
              <a:rPr lang="en-US" altLang="zh-CN" dirty="0"/>
              <a:t>: Deep learning for domain adaptation by interpolating between domains." ICML workshop, 2013.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FABAF8-96BA-4D2E-AFF2-82AF08F7F558}"/>
              </a:ext>
            </a:extLst>
          </p:cNvPr>
          <p:cNvSpPr/>
          <p:nvPr/>
        </p:nvSpPr>
        <p:spPr>
          <a:xfrm>
            <a:off x="998220" y="4795741"/>
            <a:ext cx="7420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Hoffman, Judy, et al. "One-shot adaptation of supervised deep convolutional models." 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arXiv:1312.6204 (2013).</a:t>
            </a:r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53FEEBD-DFAB-4930-814C-E43B9362CA47}"/>
              </a:ext>
            </a:extLst>
          </p:cNvPr>
          <p:cNvSpPr txBox="1"/>
          <p:nvPr/>
        </p:nvSpPr>
        <p:spPr>
          <a:xfrm>
            <a:off x="1991324" y="939323"/>
            <a:ext cx="5520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Deep learning feature + Traditional method</a:t>
            </a:r>
            <a:endParaRPr lang="zh-CN" altLang="en-US" sz="2400" dirty="0" err="1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37126C3-E202-4763-93A3-7013B47AA1D0}"/>
              </a:ext>
            </a:extLst>
          </p:cNvPr>
          <p:cNvSpPr txBox="1"/>
          <p:nvPr/>
        </p:nvSpPr>
        <p:spPr>
          <a:xfrm>
            <a:off x="2736401" y="2170859"/>
            <a:ext cx="3089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deep learning feature + SGF</a:t>
            </a:r>
            <a:endParaRPr lang="zh-CN" altLang="en-US" sz="2000" dirty="0" err="1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1FF42317-4454-4A5D-9296-6F33E6277870}"/>
              </a:ext>
            </a:extLst>
          </p:cNvPr>
          <p:cNvSpPr txBox="1"/>
          <p:nvPr/>
        </p:nvSpPr>
        <p:spPr>
          <a:xfrm>
            <a:off x="2736401" y="4214949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deep learning feature + GFK/SA</a:t>
            </a:r>
            <a:endParaRPr lang="zh-CN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8786640"/>
      </p:ext>
    </p:extLst>
  </p:cSld>
  <p:clrMapOvr>
    <a:masterClrMapping/>
  </p:clrMapOvr>
  <p:transition spd="med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4001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feature + traditional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Deep network + traditional idea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Batch normalization based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Adversarial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74622396"/>
      </p:ext>
    </p:extLst>
  </p:cSld>
  <p:clrMapOvr>
    <a:masterClrMapping/>
  </p:clrMapOvr>
  <p:transition spd="med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4D236E-30CA-4F90-A902-7A2A11E65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13" y="1713414"/>
            <a:ext cx="6374541" cy="3818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C2F2D5-8454-4D1B-8240-FF3F031A41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85" y="5930314"/>
            <a:ext cx="5472000" cy="33066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6DB9EA-E7E7-4674-8605-32C98FD02574}"/>
              </a:ext>
            </a:extLst>
          </p:cNvPr>
          <p:cNvSpPr/>
          <p:nvPr/>
        </p:nvSpPr>
        <p:spPr>
          <a:xfrm>
            <a:off x="688379" y="668436"/>
            <a:ext cx="7767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Zeng, </a:t>
            </a:r>
            <a:r>
              <a:rPr lang="en-US" altLang="zh-CN" dirty="0" err="1"/>
              <a:t>Xingyu</a:t>
            </a:r>
            <a:r>
              <a:rPr lang="en-US" altLang="zh-CN" dirty="0"/>
              <a:t>, et al. "Deep learning of scene-specific classifier for pedestrian detection." European Conference on Computer Vision. Springer, Cham, 2014.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252978"/>
      </p:ext>
    </p:extLst>
  </p:cSld>
  <p:clrMapOvr>
    <a:masterClrMapping/>
  </p:clrMapOvr>
  <p:transition spd="med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F37B84-5658-4354-9895-2AD7821C1822}"/>
              </a:ext>
            </a:extLst>
          </p:cNvPr>
          <p:cNvSpPr/>
          <p:nvPr/>
        </p:nvSpPr>
        <p:spPr>
          <a:xfrm>
            <a:off x="1399734" y="648344"/>
            <a:ext cx="6829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Long, </a:t>
            </a:r>
            <a:r>
              <a:rPr lang="en-US" altLang="zh-CN" dirty="0" err="1"/>
              <a:t>Mingsheng</a:t>
            </a:r>
            <a:r>
              <a:rPr lang="en-US" altLang="zh-CN" dirty="0"/>
              <a:t>, et al. "Learning transferable features with deep adaptation networks." 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arXiv:1502.02791(2015).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8B15CC-EE4E-4A71-9832-7F75E34E8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2216150"/>
            <a:ext cx="7948246" cy="2789015"/>
          </a:xfrm>
          <a:prstGeom prst="rect">
            <a:avLst/>
          </a:prstGeom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43D42739-05A0-4DA7-9769-EDE974DE3515}"/>
              </a:ext>
            </a:extLst>
          </p:cNvPr>
          <p:cNvSpPr/>
          <p:nvPr/>
        </p:nvSpPr>
        <p:spPr>
          <a:xfrm>
            <a:off x="5106572" y="3221503"/>
            <a:ext cx="2475914" cy="618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929583"/>
      </p:ext>
    </p:extLst>
  </p:cSld>
  <p:clrMapOvr>
    <a:masterClrMapping/>
  </p:clrMapOvr>
  <p:transition spd="med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5271D3-0BA3-430C-B65C-ADE4432206DF}"/>
              </a:ext>
            </a:extLst>
          </p:cNvPr>
          <p:cNvSpPr/>
          <p:nvPr/>
        </p:nvSpPr>
        <p:spPr>
          <a:xfrm>
            <a:off x="3594810" y="1080000"/>
            <a:ext cx="1954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Deep CORAL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FC43F3-6C95-400F-94A8-1FF76CD1FC5E}"/>
              </a:ext>
            </a:extLst>
          </p:cNvPr>
          <p:cNvSpPr/>
          <p:nvPr/>
        </p:nvSpPr>
        <p:spPr>
          <a:xfrm>
            <a:off x="1194045" y="1541665"/>
            <a:ext cx="70533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Sun, </a:t>
            </a:r>
            <a:r>
              <a:rPr lang="en-US" altLang="zh-CN" sz="1200" dirty="0" err="1">
                <a:solidFill>
                  <a:srgbClr val="222222"/>
                </a:solidFill>
              </a:rPr>
              <a:t>Baochen</a:t>
            </a:r>
            <a:r>
              <a:rPr lang="en-US" altLang="zh-CN" sz="1200" dirty="0">
                <a:solidFill>
                  <a:srgbClr val="222222"/>
                </a:solidFill>
              </a:rPr>
              <a:t>, and Kate </a:t>
            </a:r>
            <a:r>
              <a:rPr lang="en-US" altLang="zh-CN" sz="1200" dirty="0" err="1">
                <a:solidFill>
                  <a:srgbClr val="222222"/>
                </a:solidFill>
              </a:rPr>
              <a:t>Saenko</a:t>
            </a:r>
            <a:r>
              <a:rPr lang="en-US" altLang="zh-CN" sz="1200" dirty="0">
                <a:solidFill>
                  <a:srgbClr val="222222"/>
                </a:solidFill>
              </a:rPr>
              <a:t>. "Deep coral: Correlation alignment for deep domain adaptation." ECCV, 2016.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9B496-C4D0-475E-9649-315B1A51E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2399250"/>
            <a:ext cx="6676008" cy="35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04374"/>
      </p:ext>
    </p:extLst>
  </p:cSld>
  <p:clrMapOvr>
    <a:masterClrMapping/>
  </p:clrMapOvr>
  <p:transition spd="med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0901FE-37E9-4627-8AAC-1104F26DB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9" y="2470313"/>
            <a:ext cx="7988602" cy="36428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479104-70C6-49B9-AFBC-E735621442D3}"/>
              </a:ext>
            </a:extLst>
          </p:cNvPr>
          <p:cNvSpPr/>
          <p:nvPr/>
        </p:nvSpPr>
        <p:spPr>
          <a:xfrm>
            <a:off x="2651442" y="1080000"/>
            <a:ext cx="3841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Separation Networks</a:t>
            </a:r>
            <a:endParaRPr lang="zh-CN" alt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884D52-52F9-4FE6-A063-D3D4C37F6159}"/>
              </a:ext>
            </a:extLst>
          </p:cNvPr>
          <p:cNvSpPr/>
          <p:nvPr/>
        </p:nvSpPr>
        <p:spPr>
          <a:xfrm>
            <a:off x="2092910" y="1541665"/>
            <a:ext cx="49581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Bousmalis</a:t>
            </a:r>
            <a:r>
              <a:rPr lang="en-US" altLang="zh-CN" sz="1200" dirty="0">
                <a:solidFill>
                  <a:srgbClr val="222222"/>
                </a:solidFill>
              </a:rPr>
              <a:t>, Konstantinos, et al. "Domain separation networks." NIPS, 2016.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75157"/>
      </p:ext>
    </p:extLst>
  </p:cSld>
  <p:clrMapOvr>
    <a:masterClrMapping/>
  </p:clrMapOvr>
  <p:transition spd="med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40014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feature + traditional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network + traditional idea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Batch normalization based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Adversarial learning</a:t>
            </a:r>
          </a:p>
        </p:txBody>
      </p:sp>
    </p:spTree>
    <p:extLst>
      <p:ext uri="{BB962C8B-B14F-4D97-AF65-F5344CB8AC3E}">
        <p14:creationId xmlns:p14="http://schemas.microsoft.com/office/powerpoint/2010/main" val="1570476223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B80D1F-49CC-445C-AB0E-B323C68FA023}"/>
              </a:ext>
            </a:extLst>
          </p:cNvPr>
          <p:cNvSpPr txBox="1"/>
          <p:nvPr/>
        </p:nvSpPr>
        <p:spPr>
          <a:xfrm>
            <a:off x="2178740" y="2049146"/>
            <a:ext cx="498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/>
              <a:t>Semi-supervised domain adaptation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0E67B-33BD-4D17-A19F-B46FC5730E2D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281037-84D9-4212-9832-89415ECA3B8C}"/>
              </a:ext>
            </a:extLst>
          </p:cNvPr>
          <p:cNvGrpSpPr/>
          <p:nvPr/>
        </p:nvGrpSpPr>
        <p:grpSpPr>
          <a:xfrm>
            <a:off x="2718157" y="3101507"/>
            <a:ext cx="4039080" cy="2747895"/>
            <a:chOff x="2565906" y="2719768"/>
            <a:chExt cx="4039080" cy="2747895"/>
          </a:xfrm>
        </p:grpSpPr>
        <p:pic>
          <p:nvPicPr>
            <p:cNvPr id="2" name="Picture 4" descr="cartoon_banana">
              <a:extLst>
                <a:ext uri="{FF2B5EF4-FFF2-40B4-BE49-F238E27FC236}">
                  <a16:creationId xmlns:a16="http://schemas.microsoft.com/office/drawing/2014/main" id="{AB0A333F-0F42-4AB6-8B6E-273CE57CF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713" y="4242668"/>
              <a:ext cx="12700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5" descr="Apple">
              <a:extLst>
                <a:ext uri="{FF2B5EF4-FFF2-40B4-BE49-F238E27FC236}">
                  <a16:creationId xmlns:a16="http://schemas.microsoft.com/office/drawing/2014/main" id="{FFA2286C-19EF-4DE8-A31C-4C9475754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199" y="3382005"/>
              <a:ext cx="642938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orange-01">
              <a:extLst>
                <a:ext uri="{FF2B5EF4-FFF2-40B4-BE49-F238E27FC236}">
                  <a16:creationId xmlns:a16="http://schemas.microsoft.com/office/drawing/2014/main" id="{2C0C2E4C-2E77-4B1A-B0A8-E64056CA4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362" y="3382005"/>
              <a:ext cx="604837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9" descr="cartoon_apple">
              <a:extLst>
                <a:ext uri="{FF2B5EF4-FFF2-40B4-BE49-F238E27FC236}">
                  <a16:creationId xmlns:a16="http://schemas.microsoft.com/office/drawing/2014/main" id="{B6C4436D-25F2-4C75-B5DF-FD9C5ED92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971" y="3429000"/>
              <a:ext cx="546100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0" descr="cartoon_orange">
              <a:extLst>
                <a:ext uri="{FF2B5EF4-FFF2-40B4-BE49-F238E27FC236}">
                  <a16:creationId xmlns:a16="http://schemas.microsoft.com/office/drawing/2014/main" id="{4A63C23F-F67F-452A-A96A-2A73670F7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783" y="3424238"/>
              <a:ext cx="561975" cy="547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3F6B9BA5-3DE9-48EA-A185-6B533DAD7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0446" y="4080396"/>
              <a:ext cx="16850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domain</a:t>
              </a:r>
              <a:endParaRPr lang="en-SG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20">
              <a:extLst>
                <a:ext uri="{FF2B5EF4-FFF2-40B4-BE49-F238E27FC236}">
                  <a16:creationId xmlns:a16="http://schemas.microsoft.com/office/drawing/2014/main" id="{FEFE022B-DC4B-4499-A1E6-1CA7FF453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2268" y="4080396"/>
              <a:ext cx="15938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domain</a:t>
              </a:r>
              <a:endParaRPr lang="en-SG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F09B7358-6BB9-4C28-A639-673138DAC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8582" y="290200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apple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4561A352-CDAA-4547-B266-CFAE6877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5486" y="2895493"/>
              <a:ext cx="8130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orange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F2800E-4981-4E87-84F7-0D78586B1862}"/>
                </a:ext>
              </a:extLst>
            </p:cNvPr>
            <p:cNvSpPr/>
            <p:nvPr/>
          </p:nvSpPr>
          <p:spPr>
            <a:xfrm>
              <a:off x="2565906" y="2719768"/>
              <a:ext cx="4039080" cy="2038663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2B5C67F6-B4F4-4744-8986-5310B2A79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3536" y="5067553"/>
              <a:ext cx="15696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SG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stage</a:t>
              </a: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5891D98-4CEB-40BF-9999-A8CA4BB5B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913" y="3294096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SG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CFE5EBE8-E456-4C5C-B236-C2DC967AC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773" y="3283739"/>
            <a:ext cx="287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SG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6886015"/>
      </p:ext>
    </p:extLst>
  </p:cSld>
  <p:clrMapOvr>
    <a:masterClrMapping/>
  </p:clrMapOvr>
  <p:transition spd="med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DEE66-1938-4B13-B30F-DA4D8B3ACA59}"/>
              </a:ext>
            </a:extLst>
          </p:cNvPr>
          <p:cNvSpPr/>
          <p:nvPr/>
        </p:nvSpPr>
        <p:spPr>
          <a:xfrm>
            <a:off x="3467422" y="1078992"/>
            <a:ext cx="3056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Z-score normalization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0B01B-25FD-481C-B69B-63FAD0F11B0C}"/>
              </a:ext>
            </a:extLst>
          </p:cNvPr>
          <p:cNvGrpSpPr/>
          <p:nvPr/>
        </p:nvGrpSpPr>
        <p:grpSpPr>
          <a:xfrm>
            <a:off x="3930325" y="2520895"/>
            <a:ext cx="5093458" cy="1674874"/>
            <a:chOff x="4088038" y="2354867"/>
            <a:chExt cx="5093458" cy="16748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F602BC-339D-4D6F-94CD-66BA91D4C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038" y="2354867"/>
              <a:ext cx="5093458" cy="16337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DE7AE-7028-43CF-9623-8A348126D4D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826" y="2379570"/>
              <a:ext cx="200228" cy="13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EFBB71-69B9-4062-B339-DD8833DD1A95}"/>
                </a:ext>
              </a:extLst>
            </p:cNvPr>
            <p:cNvSpPr txBox="1"/>
            <p:nvPr/>
          </p:nvSpPr>
          <p:spPr>
            <a:xfrm>
              <a:off x="4209031" y="3691187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ea typeface="宋体" panose="02010600030101010101" pitchFamily="2" charset="-122"/>
                  <a:cs typeface="+mn-cs"/>
                </a:rPr>
                <a:t>-4     -2      0      2      4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4B5334-16D8-4B63-B1AE-8C246062D698}"/>
                </a:ext>
              </a:extLst>
            </p:cNvPr>
            <p:cNvSpPr txBox="1"/>
            <p:nvPr/>
          </p:nvSpPr>
          <p:spPr>
            <a:xfrm>
              <a:off x="6953098" y="3691187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ea typeface="宋体" panose="02010600030101010101" pitchFamily="2" charset="-122"/>
                  <a:cs typeface="+mn-cs"/>
                </a:rPr>
                <a:t>-2     -1      0      1      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C43FD8-1BE7-4190-8EC1-5CC5451288A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745" y="3122684"/>
              <a:ext cx="202972" cy="1316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B416E9-C093-4F0E-BB59-171A0BC71D3C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052" y="3137565"/>
              <a:ext cx="197486" cy="1316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A893BE-3AF0-4089-9B57-9112B3AF841C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164" y="2408167"/>
              <a:ext cx="205714" cy="1344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CB2570-9F71-410E-94D5-4C58D90229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37" y="4714711"/>
            <a:ext cx="1214476" cy="3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8733D-D0D4-4DFD-A0D8-BC18337483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70" y="4704515"/>
            <a:ext cx="1214476" cy="303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3E05A-EACA-4B4F-A276-173E6A51650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77" y="5666962"/>
            <a:ext cx="1226666" cy="25142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F2533849-37D1-402E-AD2B-10D5CC862307}"/>
              </a:ext>
            </a:extLst>
          </p:cNvPr>
          <p:cNvSpPr/>
          <p:nvPr/>
        </p:nvSpPr>
        <p:spPr>
          <a:xfrm>
            <a:off x="6066613" y="5128896"/>
            <a:ext cx="486783" cy="3868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782413-0934-47DE-8F42-E6A6A9AEB975}"/>
              </a:ext>
            </a:extLst>
          </p:cNvPr>
          <p:cNvGrpSpPr/>
          <p:nvPr/>
        </p:nvGrpSpPr>
        <p:grpSpPr>
          <a:xfrm>
            <a:off x="582906" y="2076012"/>
            <a:ext cx="3006738" cy="2675614"/>
            <a:chOff x="616971" y="1589899"/>
            <a:chExt cx="3006738" cy="26756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25557A-F24B-421D-8314-C85845D2C75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698" y="1659057"/>
              <a:ext cx="1226666" cy="25142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69267E-F119-4973-A495-8DA5A913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94" y="2272931"/>
              <a:ext cx="2629915" cy="199258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D4BD20-A07B-4FBA-9DCC-1D5B07CD0E1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722" y="4094198"/>
              <a:ext cx="200228" cy="134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8F7036-DDD0-4148-8B36-073662B92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047" y="4053075"/>
              <a:ext cx="205714" cy="13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E88802-3B09-4FB0-985A-EB93AD270F1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991" y="2205731"/>
              <a:ext cx="566857" cy="2514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5A125F-EC98-4A41-845D-9A427230E99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475" y="2349223"/>
              <a:ext cx="566857" cy="25142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761E36-7EFB-43D9-9990-873EA8762E1A}"/>
                </a:ext>
              </a:extLst>
            </p:cNvPr>
            <p:cNvSpPr txBox="1"/>
            <p:nvPr/>
          </p:nvSpPr>
          <p:spPr>
            <a:xfrm>
              <a:off x="616971" y="1589899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ea typeface="+mn-ea"/>
                  <a:cs typeface="+mn-cs"/>
                </a:rPr>
                <a:t>2-dim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46725"/>
      </p:ext>
    </p:extLst>
  </p:cSld>
  <p:clrMapOvr>
    <a:masterClrMapping/>
  </p:clrMapOvr>
  <p:transition spd="med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 1 1">
            <a:extLst>
              <a:ext uri="{FF2B5EF4-FFF2-40B4-BE49-F238E27FC236}">
                <a16:creationId xmlns:a16="http://schemas.microsoft.com/office/drawing/2014/main" id="{38BA1D62-168B-4777-876D-D2A1106E0A7A}"/>
              </a:ext>
            </a:extLst>
          </p:cNvPr>
          <p:cNvSpPr/>
          <p:nvPr/>
        </p:nvSpPr>
        <p:spPr>
          <a:xfrm>
            <a:off x="2068430" y="1080000"/>
            <a:ext cx="5007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Adaptive Batch Normalization</a:t>
            </a:r>
            <a:endParaRPr lang="zh-CN" alt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7B5E97-7A1F-4385-AAE1-C6FA01F1A0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29" y="5135468"/>
            <a:ext cx="1945904" cy="476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0C4882-B5DA-4A6E-9953-459CBBDC5177}"/>
              </a:ext>
            </a:extLst>
          </p:cNvPr>
          <p:cNvGrpSpPr/>
          <p:nvPr/>
        </p:nvGrpSpPr>
        <p:grpSpPr>
          <a:xfrm>
            <a:off x="460813" y="1818848"/>
            <a:ext cx="7931888" cy="2837049"/>
            <a:chOff x="425302" y="1765582"/>
            <a:chExt cx="7931888" cy="28370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9FE3B2-274D-4C64-A54D-160FE6E09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02" y="1765582"/>
              <a:ext cx="7931888" cy="2837049"/>
            </a:xfrm>
            <a:prstGeom prst="rect">
              <a:avLst/>
            </a:prstGeom>
          </p:spPr>
        </p:pic>
        <p:sp>
          <p:nvSpPr>
            <p:cNvPr id="12" name="矩形 3 1 2">
              <a:extLst>
                <a:ext uri="{FF2B5EF4-FFF2-40B4-BE49-F238E27FC236}">
                  <a16:creationId xmlns:a16="http://schemas.microsoft.com/office/drawing/2014/main" id="{749949E6-C2DA-4462-8590-FA2D6F8FE244}"/>
                </a:ext>
              </a:extLst>
            </p:cNvPr>
            <p:cNvSpPr/>
            <p:nvPr/>
          </p:nvSpPr>
          <p:spPr>
            <a:xfrm rot="16200000">
              <a:off x="3500327" y="2296242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3" name="矩形 3 1 3">
              <a:extLst>
                <a:ext uri="{FF2B5EF4-FFF2-40B4-BE49-F238E27FC236}">
                  <a16:creationId xmlns:a16="http://schemas.microsoft.com/office/drawing/2014/main" id="{1480B312-0BB4-47D5-B281-FABA78D6F9E0}"/>
                </a:ext>
              </a:extLst>
            </p:cNvPr>
            <p:cNvSpPr/>
            <p:nvPr/>
          </p:nvSpPr>
          <p:spPr>
            <a:xfrm rot="16200000">
              <a:off x="4611518" y="2296242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5" name="矩形 3 1 4">
              <a:extLst>
                <a:ext uri="{FF2B5EF4-FFF2-40B4-BE49-F238E27FC236}">
                  <a16:creationId xmlns:a16="http://schemas.microsoft.com/office/drawing/2014/main" id="{35A24D99-556F-4180-A7CD-C1A42A2BCD05}"/>
                </a:ext>
              </a:extLst>
            </p:cNvPr>
            <p:cNvSpPr/>
            <p:nvPr/>
          </p:nvSpPr>
          <p:spPr>
            <a:xfrm rot="16200000">
              <a:off x="5775973" y="2296242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6" name="矩形 3 1 5">
              <a:extLst>
                <a:ext uri="{FF2B5EF4-FFF2-40B4-BE49-F238E27FC236}">
                  <a16:creationId xmlns:a16="http://schemas.microsoft.com/office/drawing/2014/main" id="{CE8DF792-A776-48C4-9095-6D13352EA6C5}"/>
                </a:ext>
              </a:extLst>
            </p:cNvPr>
            <p:cNvSpPr/>
            <p:nvPr/>
          </p:nvSpPr>
          <p:spPr>
            <a:xfrm rot="16200000">
              <a:off x="3510685" y="3682636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8" name="矩形 3 1 6">
              <a:extLst>
                <a:ext uri="{FF2B5EF4-FFF2-40B4-BE49-F238E27FC236}">
                  <a16:creationId xmlns:a16="http://schemas.microsoft.com/office/drawing/2014/main" id="{0883C3F9-3A59-44C2-833F-3E0025ED0D77}"/>
                </a:ext>
              </a:extLst>
            </p:cNvPr>
            <p:cNvSpPr/>
            <p:nvPr/>
          </p:nvSpPr>
          <p:spPr>
            <a:xfrm rot="16200000">
              <a:off x="4621876" y="3682636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9" name="矩形 3 1 7">
              <a:extLst>
                <a:ext uri="{FF2B5EF4-FFF2-40B4-BE49-F238E27FC236}">
                  <a16:creationId xmlns:a16="http://schemas.microsoft.com/office/drawing/2014/main" id="{20B9D71B-62CE-45FD-87C6-3C3933F7A109}"/>
                </a:ext>
              </a:extLst>
            </p:cNvPr>
            <p:cNvSpPr/>
            <p:nvPr/>
          </p:nvSpPr>
          <p:spPr>
            <a:xfrm rot="16200000">
              <a:off x="5786331" y="3682636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95F6AD7-65A6-4E7A-8A9F-F0147F72A0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29" y="5776715"/>
            <a:ext cx="1926095" cy="5013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BD604B-ADFE-4432-8B5A-BCC2860B02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78" y="5776715"/>
            <a:ext cx="1926095" cy="501334"/>
          </a:xfrm>
          <a:prstGeom prst="rect">
            <a:avLst/>
          </a:prstGeom>
        </p:spPr>
      </p:pic>
      <p:sp>
        <p:nvSpPr>
          <p:cNvPr id="27" name="Arrow: Down 52">
            <a:extLst>
              <a:ext uri="{FF2B5EF4-FFF2-40B4-BE49-F238E27FC236}">
                <a16:creationId xmlns:a16="http://schemas.microsoft.com/office/drawing/2014/main" id="{B294CED5-3ABE-498E-92EB-D844D25C88E5}"/>
              </a:ext>
            </a:extLst>
          </p:cNvPr>
          <p:cNvSpPr/>
          <p:nvPr/>
        </p:nvSpPr>
        <p:spPr>
          <a:xfrm rot="16200000">
            <a:off x="4532927" y="5726591"/>
            <a:ext cx="222295" cy="601579"/>
          </a:xfrm>
          <a:prstGeom prst="downArrow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E6C6DE-AD10-462C-9A12-B4761839223B}"/>
              </a:ext>
            </a:extLst>
          </p:cNvPr>
          <p:cNvSpPr/>
          <p:nvPr/>
        </p:nvSpPr>
        <p:spPr>
          <a:xfrm>
            <a:off x="1288733" y="1500530"/>
            <a:ext cx="6897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Li, </a:t>
            </a:r>
            <a:r>
              <a:rPr lang="en-US" altLang="zh-CN" sz="1200" dirty="0" err="1">
                <a:solidFill>
                  <a:srgbClr val="222222"/>
                </a:solidFill>
              </a:rPr>
              <a:t>Yanghao</a:t>
            </a:r>
            <a:r>
              <a:rPr lang="en-US" altLang="zh-CN" sz="1200" dirty="0">
                <a:solidFill>
                  <a:srgbClr val="222222"/>
                </a:solidFill>
              </a:rPr>
              <a:t>, et al. "Revisiting batch normalization for practical domain adaptation." ICLR workshop, 2017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57653"/>
      </p:ext>
    </p:extLst>
  </p:cSld>
  <p:clrMapOvr>
    <a:masterClrMapping/>
  </p:clrMapOvr>
  <p:transition spd="med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 1 1">
            <a:extLst>
              <a:ext uri="{FF2B5EF4-FFF2-40B4-BE49-F238E27FC236}">
                <a16:creationId xmlns:a16="http://schemas.microsoft.com/office/drawing/2014/main" id="{38BA1D62-168B-4777-876D-D2A1106E0A7A}"/>
              </a:ext>
            </a:extLst>
          </p:cNvPr>
          <p:cNvSpPr/>
          <p:nvPr/>
        </p:nvSpPr>
        <p:spPr>
          <a:xfrm>
            <a:off x="2068430" y="1080000"/>
            <a:ext cx="5007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Adaptive Batch Normalization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71102-AA2D-4DFA-849D-43661130B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" y="1887722"/>
            <a:ext cx="8797771" cy="2247682"/>
          </a:xfrm>
          <a:prstGeom prst="rect">
            <a:avLst/>
          </a:prstGeom>
        </p:spPr>
      </p:pic>
      <p:sp>
        <p:nvSpPr>
          <p:cNvPr id="5" name="矩形 3 2">
            <a:extLst>
              <a:ext uri="{FF2B5EF4-FFF2-40B4-BE49-F238E27FC236}">
                <a16:creationId xmlns:a16="http://schemas.microsoft.com/office/drawing/2014/main" id="{3B7B065A-EBC1-4EE1-8F06-F7A20AC82F7C}"/>
              </a:ext>
            </a:extLst>
          </p:cNvPr>
          <p:cNvSpPr/>
          <p:nvPr/>
        </p:nvSpPr>
        <p:spPr>
          <a:xfrm>
            <a:off x="7316613" y="1612685"/>
            <a:ext cx="931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DA layer</a:t>
            </a:r>
            <a:endParaRPr lang="zh-CN" alt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1793-A8FA-4464-80A9-69730772DA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30" y="4293601"/>
            <a:ext cx="2296381" cy="251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0B4D5-6477-43EF-B562-027C8FB379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88" y="4293600"/>
            <a:ext cx="2291809" cy="25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A3949B-C76D-4F3D-A20A-890FCCD6DD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29" y="4807504"/>
            <a:ext cx="1979428" cy="476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CEECC2-5C25-4E3C-9757-CF1EA69E60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88" y="4807504"/>
            <a:ext cx="1961142" cy="501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90EF6-4DF7-4674-926F-4917C3DA164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20" y="5857358"/>
            <a:ext cx="5827046" cy="723809"/>
          </a:xfrm>
          <a:prstGeom prst="rect">
            <a:avLst/>
          </a:prstGeom>
        </p:spPr>
      </p:pic>
      <p:sp>
        <p:nvSpPr>
          <p:cNvPr id="24" name="Rectangle 13 1">
            <a:extLst>
              <a:ext uri="{FF2B5EF4-FFF2-40B4-BE49-F238E27FC236}">
                <a16:creationId xmlns:a16="http://schemas.microsoft.com/office/drawing/2014/main" id="{AC99BE9C-9E09-47B6-B613-F57027F35DD2}"/>
              </a:ext>
            </a:extLst>
          </p:cNvPr>
          <p:cNvSpPr/>
          <p:nvPr/>
        </p:nvSpPr>
        <p:spPr>
          <a:xfrm>
            <a:off x="2069385" y="5778000"/>
            <a:ext cx="2156383" cy="80316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Rectangle 13 2">
            <a:extLst>
              <a:ext uri="{FF2B5EF4-FFF2-40B4-BE49-F238E27FC236}">
                <a16:creationId xmlns:a16="http://schemas.microsoft.com/office/drawing/2014/main" id="{920E4330-809C-430E-8AC2-4D92B07110FD}"/>
              </a:ext>
            </a:extLst>
          </p:cNvPr>
          <p:cNvSpPr/>
          <p:nvPr/>
        </p:nvSpPr>
        <p:spPr>
          <a:xfrm>
            <a:off x="4287024" y="5777999"/>
            <a:ext cx="3276750" cy="80316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3 1 2">
            <a:extLst>
              <a:ext uri="{FF2B5EF4-FFF2-40B4-BE49-F238E27FC236}">
                <a16:creationId xmlns:a16="http://schemas.microsoft.com/office/drawing/2014/main" id="{8A862E8A-D953-49AA-AE14-CBAC221990AB}"/>
              </a:ext>
            </a:extLst>
          </p:cNvPr>
          <p:cNvSpPr/>
          <p:nvPr/>
        </p:nvSpPr>
        <p:spPr>
          <a:xfrm>
            <a:off x="2474956" y="5412775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loss</a:t>
            </a:r>
            <a:endParaRPr lang="zh-CN" altLang="en-US" dirty="0"/>
          </a:p>
        </p:txBody>
      </p:sp>
      <p:sp>
        <p:nvSpPr>
          <p:cNvPr id="27" name="矩形 3 1 3">
            <a:extLst>
              <a:ext uri="{FF2B5EF4-FFF2-40B4-BE49-F238E27FC236}">
                <a16:creationId xmlns:a16="http://schemas.microsoft.com/office/drawing/2014/main" id="{383FF48B-704C-4E69-9379-8CC06F2A262B}"/>
              </a:ext>
            </a:extLst>
          </p:cNvPr>
          <p:cNvSpPr/>
          <p:nvPr/>
        </p:nvSpPr>
        <p:spPr>
          <a:xfrm>
            <a:off x="5026397" y="5411478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entropy loss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A0488-838D-4F21-B990-4FB1C6CDFFD2}"/>
              </a:ext>
            </a:extLst>
          </p:cNvPr>
          <p:cNvSpPr/>
          <p:nvPr/>
        </p:nvSpPr>
        <p:spPr>
          <a:xfrm>
            <a:off x="1713075" y="1515872"/>
            <a:ext cx="58680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Cariucci</a:t>
            </a:r>
            <a:r>
              <a:rPr lang="en-US" altLang="zh-CN" sz="1200" dirty="0">
                <a:solidFill>
                  <a:srgbClr val="222222"/>
                </a:solidFill>
              </a:rPr>
              <a:t>, Fabio Maria, et al. "Autodial: Automatic domain alignment layers." ICCV, 2017.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35046"/>
      </p:ext>
    </p:extLst>
  </p:cSld>
  <p:clrMapOvr>
    <a:masterClrMapping/>
  </p:clrMapOvr>
  <p:transition spd="med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40014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feature + traditional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network + traditional idea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Batch normalization based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Adversarial learning</a:t>
            </a:r>
          </a:p>
        </p:txBody>
      </p:sp>
    </p:spTree>
    <p:extLst>
      <p:ext uri="{BB962C8B-B14F-4D97-AF65-F5344CB8AC3E}">
        <p14:creationId xmlns:p14="http://schemas.microsoft.com/office/powerpoint/2010/main" val="476929366"/>
      </p:ext>
    </p:extLst>
  </p:cSld>
  <p:clrMapOvr>
    <a:masterClrMapping/>
  </p:clrMapOvr>
  <p:transition spd="med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36BC0-5B83-4F93-9B13-441A7E5AACA2}"/>
              </a:ext>
            </a:extLst>
          </p:cNvPr>
          <p:cNvSpPr txBox="1"/>
          <p:nvPr/>
        </p:nvSpPr>
        <p:spPr>
          <a:xfrm>
            <a:off x="1102140" y="3198167"/>
            <a:ext cx="6939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Not only classify categories, but also classify domains.</a:t>
            </a:r>
            <a:endParaRPr lang="zh-CN" altLang="en-US" sz="2400" dirty="0" err="1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5E674344-BF92-4048-BED0-98BA3736AA24}"/>
              </a:ext>
            </a:extLst>
          </p:cNvPr>
          <p:cNvSpPr/>
          <p:nvPr/>
        </p:nvSpPr>
        <p:spPr>
          <a:xfrm>
            <a:off x="3036163" y="3746377"/>
            <a:ext cx="577049" cy="5770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2FC22DB-33E5-46E5-9BAA-DD72095F2F31}"/>
              </a:ext>
            </a:extLst>
          </p:cNvPr>
          <p:cNvSpPr/>
          <p:nvPr/>
        </p:nvSpPr>
        <p:spPr>
          <a:xfrm>
            <a:off x="6704120" y="3746377"/>
            <a:ext cx="577049" cy="5770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3 1">
            <a:extLst>
              <a:ext uri="{FF2B5EF4-FFF2-40B4-BE49-F238E27FC236}">
                <a16:creationId xmlns:a16="http://schemas.microsoft.com/office/drawing/2014/main" id="{9E980920-D0AC-4850-B6FA-345C63D8E974}"/>
              </a:ext>
            </a:extLst>
          </p:cNvPr>
          <p:cNvSpPr/>
          <p:nvPr/>
        </p:nvSpPr>
        <p:spPr>
          <a:xfrm>
            <a:off x="2317517" y="3126057"/>
            <a:ext cx="2254483" cy="577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13 1">
            <a:extLst>
              <a:ext uri="{FF2B5EF4-FFF2-40B4-BE49-F238E27FC236}">
                <a16:creationId xmlns:a16="http://schemas.microsoft.com/office/drawing/2014/main" id="{9C0C31CD-3EDD-4608-9505-24458F5F2B2B}"/>
              </a:ext>
            </a:extLst>
          </p:cNvPr>
          <p:cNvSpPr/>
          <p:nvPr/>
        </p:nvSpPr>
        <p:spPr>
          <a:xfrm>
            <a:off x="5734110" y="3111623"/>
            <a:ext cx="2087118" cy="577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F6A9C-7131-42F3-B2DE-60D95B2B5C83}"/>
              </a:ext>
            </a:extLst>
          </p:cNvPr>
          <p:cNvSpPr txBox="1"/>
          <p:nvPr/>
        </p:nvSpPr>
        <p:spPr>
          <a:xfrm>
            <a:off x="2317517" y="4451398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category classifier</a:t>
            </a:r>
            <a:endParaRPr lang="zh-CN" altLang="en-US" sz="24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02597-0722-4C71-A06E-364B3B946374}"/>
              </a:ext>
            </a:extLst>
          </p:cNvPr>
          <p:cNvSpPr txBox="1"/>
          <p:nvPr/>
        </p:nvSpPr>
        <p:spPr>
          <a:xfrm>
            <a:off x="5734109" y="4451398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classifier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076298846"/>
      </p:ext>
    </p:extLst>
  </p:cSld>
  <p:clrMapOvr>
    <a:masterClrMapping/>
  </p:clrMapOvr>
  <p:transition spd="med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708F36-5A58-4932-BE31-6342515D9875}"/>
              </a:ext>
            </a:extLst>
          </p:cNvPr>
          <p:cNvSpPr/>
          <p:nvPr/>
        </p:nvSpPr>
        <p:spPr>
          <a:xfrm>
            <a:off x="488851" y="678653"/>
            <a:ext cx="8419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Tzeng, Eric, et al. "Simultaneous deep transfer across domains and tasks." ICCV, 2015.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60F1B1-B95F-41B2-81D0-2E960C042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376"/>
            <a:ext cx="9144000" cy="3780465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F484E998-4D42-4763-A32E-638BD979692C}"/>
              </a:ext>
            </a:extLst>
          </p:cNvPr>
          <p:cNvSpPr/>
          <p:nvPr/>
        </p:nvSpPr>
        <p:spPr>
          <a:xfrm>
            <a:off x="6515804" y="3024554"/>
            <a:ext cx="729057" cy="120982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316391"/>
      </p:ext>
    </p:extLst>
  </p:cSld>
  <p:clrMapOvr>
    <a:masterClrMapping/>
  </p:clrMapOvr>
  <p:transition spd="med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8E381DC-0F99-4DD1-84A7-B5F8F1B04D1D}"/>
              </a:ext>
            </a:extLst>
          </p:cNvPr>
          <p:cNvSpPr/>
          <p:nvPr/>
        </p:nvSpPr>
        <p:spPr>
          <a:xfrm>
            <a:off x="960120" y="676479"/>
            <a:ext cx="7223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Ganin</a:t>
            </a:r>
            <a:r>
              <a:rPr lang="en-US" altLang="zh-CN" dirty="0"/>
              <a:t>, </a:t>
            </a:r>
            <a:r>
              <a:rPr lang="en-US" altLang="zh-CN" dirty="0" err="1"/>
              <a:t>Yaroslav</a:t>
            </a:r>
            <a:r>
              <a:rPr lang="en-US" altLang="zh-CN" dirty="0"/>
              <a:t>, and Victor </a:t>
            </a:r>
            <a:r>
              <a:rPr lang="en-US" altLang="zh-CN" dirty="0" err="1"/>
              <a:t>Lempitsky</a:t>
            </a:r>
            <a:r>
              <a:rPr lang="en-US" altLang="zh-CN" dirty="0"/>
              <a:t>. "Unsupervised domain adaptation by backpropagation." 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arXiv:1409.7495 (2014).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4B32C6-0846-4ED6-92F9-D48F80635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2191821"/>
            <a:ext cx="7596554" cy="3248664"/>
          </a:xfrm>
          <a:prstGeom prst="rect">
            <a:avLst/>
          </a:prstGeom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B07CE744-30F3-4908-8EEC-3C6244BD85C3}"/>
              </a:ext>
            </a:extLst>
          </p:cNvPr>
          <p:cNvSpPr/>
          <p:nvPr/>
        </p:nvSpPr>
        <p:spPr>
          <a:xfrm rot="2700000">
            <a:off x="4111759" y="4092010"/>
            <a:ext cx="885314" cy="75599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703845"/>
      </p:ext>
    </p:extLst>
  </p:cSld>
  <p:clrMapOvr>
    <a:masterClrMapping/>
  </p:clrMapOvr>
  <p:transition spd="med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3403859" y="2777115"/>
            <a:ext cx="23743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Traditional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Early Deep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GAN era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317823210"/>
      </p:ext>
    </p:extLst>
  </p:cSld>
  <p:clrMapOvr>
    <a:masterClrMapping/>
  </p:clrMapOvr>
  <p:transition spd="med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90D13B9-151B-4EBD-BAFE-973B7F2B0B99}"/>
              </a:ext>
            </a:extLst>
          </p:cNvPr>
          <p:cNvSpPr/>
          <p:nvPr/>
        </p:nvSpPr>
        <p:spPr>
          <a:xfrm>
            <a:off x="1829903" y="1825586"/>
            <a:ext cx="5484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Previous adversarial learning: feature-level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977C24-2F68-4072-A2FE-D88EE51E26B4}"/>
              </a:ext>
            </a:extLst>
          </p:cNvPr>
          <p:cNvSpPr/>
          <p:nvPr/>
        </p:nvSpPr>
        <p:spPr>
          <a:xfrm>
            <a:off x="1829902" y="5187460"/>
            <a:ext cx="67654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Generative Adversarial Network: image-level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0505B-2C74-4E87-83E0-CA7FDF68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78" y="2554537"/>
            <a:ext cx="4703581" cy="2011485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BB0D2CF9-3F9F-426F-B93D-A2054F2058F0}"/>
              </a:ext>
            </a:extLst>
          </p:cNvPr>
          <p:cNvSpPr/>
          <p:nvPr/>
        </p:nvSpPr>
        <p:spPr>
          <a:xfrm>
            <a:off x="2715064" y="2420894"/>
            <a:ext cx="717452" cy="263292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23548"/>
      </p:ext>
    </p:extLst>
  </p:cSld>
  <p:clrMapOvr>
    <a:masterClrMapping/>
  </p:clrMapOvr>
  <p:transition spd="med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7F88322-5660-4E62-AA7F-F135600287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36" y="6183023"/>
            <a:ext cx="4927999" cy="35504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9C9F4DA-9B55-4690-BF80-D46B1D42CE7D}"/>
              </a:ext>
            </a:extLst>
          </p:cNvPr>
          <p:cNvGrpSpPr/>
          <p:nvPr/>
        </p:nvGrpSpPr>
        <p:grpSpPr>
          <a:xfrm>
            <a:off x="55219" y="1855046"/>
            <a:ext cx="8971418" cy="3790237"/>
            <a:chOff x="55219" y="1855046"/>
            <a:chExt cx="8971418" cy="37902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076F08-CE22-42AD-85D0-2D250B09E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9" y="2032568"/>
              <a:ext cx="7065571" cy="33931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207686-798F-4D8D-90F8-5545BADBF64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3" y="3913989"/>
              <a:ext cx="137143" cy="1409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65000A-CDB3-4935-A251-981967A5943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674" y="5330998"/>
              <a:ext cx="611429" cy="3142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4CD640B-5E0D-425B-96F7-64F44987CB3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246" y="1855046"/>
              <a:ext cx="179048" cy="2038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B126A6-13BB-4AB7-A8EE-896D5A6106FA}"/>
                </a:ext>
              </a:extLst>
            </p:cNvPr>
            <p:cNvSpPr txBox="1"/>
            <p:nvPr/>
          </p:nvSpPr>
          <p:spPr>
            <a:xfrm>
              <a:off x="6873802" y="2689934"/>
              <a:ext cx="2152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/>
                <a:t>real (0) or fake (1)?</a:t>
              </a:r>
              <a:endParaRPr lang="zh-CN" altLang="en-US" dirty="0" err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4DF258-47A2-4CA5-8539-0DF1C04E8228}"/>
                </a:ext>
              </a:extLst>
            </p:cNvPr>
            <p:cNvSpPr txBox="1"/>
            <p:nvPr/>
          </p:nvSpPr>
          <p:spPr>
            <a:xfrm>
              <a:off x="6873802" y="4351537"/>
              <a:ext cx="2152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/>
                <a:t>real (0) or fake (1)?</a:t>
              </a:r>
              <a:endParaRPr lang="zh-CN" altLang="en-US" dirty="0" err="1"/>
            </a:p>
          </p:txBody>
        </p:sp>
      </p:grpSp>
      <p:sp>
        <p:nvSpPr>
          <p:cNvPr id="24" name="矩形 3 1">
            <a:extLst>
              <a:ext uri="{FF2B5EF4-FFF2-40B4-BE49-F238E27FC236}">
                <a16:creationId xmlns:a16="http://schemas.microsoft.com/office/drawing/2014/main" id="{62FBAE63-8F41-421A-AFA0-B0E62C327232}"/>
              </a:ext>
            </a:extLst>
          </p:cNvPr>
          <p:cNvSpPr/>
          <p:nvPr/>
        </p:nvSpPr>
        <p:spPr>
          <a:xfrm>
            <a:off x="2005913" y="1080000"/>
            <a:ext cx="5132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Generative Adversarial Network (GAN)</a:t>
            </a:r>
            <a:endParaRPr lang="zh-CN" altLang="en-US" sz="2400" dirty="0"/>
          </a:p>
        </p:txBody>
      </p:sp>
      <p:sp>
        <p:nvSpPr>
          <p:cNvPr id="25" name="矩形 3 2">
            <a:extLst>
              <a:ext uri="{FF2B5EF4-FFF2-40B4-BE49-F238E27FC236}">
                <a16:creationId xmlns:a16="http://schemas.microsoft.com/office/drawing/2014/main" id="{1F328BB7-51FE-4BDD-84DA-5CA673ADB84A}"/>
              </a:ext>
            </a:extLst>
          </p:cNvPr>
          <p:cNvSpPr/>
          <p:nvPr/>
        </p:nvSpPr>
        <p:spPr>
          <a:xfrm>
            <a:off x="1781999" y="3429000"/>
            <a:ext cx="1151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generator</a:t>
            </a:r>
            <a:endParaRPr lang="zh-CN" altLang="en-US" sz="2000" dirty="0"/>
          </a:p>
        </p:txBody>
      </p:sp>
      <p:sp>
        <p:nvSpPr>
          <p:cNvPr id="28" name="矩形 3 3">
            <a:extLst>
              <a:ext uri="{FF2B5EF4-FFF2-40B4-BE49-F238E27FC236}">
                <a16:creationId xmlns:a16="http://schemas.microsoft.com/office/drawing/2014/main" id="{88B05BB0-7262-466A-8686-44E3D6C3B898}"/>
              </a:ext>
            </a:extLst>
          </p:cNvPr>
          <p:cNvSpPr/>
          <p:nvPr/>
        </p:nvSpPr>
        <p:spPr>
          <a:xfrm>
            <a:off x="5228014" y="1794037"/>
            <a:ext cx="1547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discriminator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3296237"/>
      </p:ext>
    </p:extLst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3403859" y="2777115"/>
            <a:ext cx="23743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Early deep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GAN era</a:t>
            </a:r>
            <a:endParaRPr lang="zh-CN" altLang="en-US" sz="24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13784"/>
      </p:ext>
    </p:extLst>
  </p:cSld>
  <p:clrMapOvr>
    <a:masterClrMapping/>
  </p:clrMapOvr>
  <p:transition spd="med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694B3D2-13F0-4F01-B362-DD8A25BFE4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35" y="6183022"/>
            <a:ext cx="4970666" cy="3550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390D463-97A1-4F87-A466-8BE288487FB4}"/>
              </a:ext>
            </a:extLst>
          </p:cNvPr>
          <p:cNvGrpSpPr/>
          <p:nvPr/>
        </p:nvGrpSpPr>
        <p:grpSpPr>
          <a:xfrm>
            <a:off x="55219" y="1855046"/>
            <a:ext cx="8971418" cy="3790237"/>
            <a:chOff x="55219" y="1855046"/>
            <a:chExt cx="8971418" cy="37902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076F08-CE22-42AD-85D0-2D250B09E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9" y="2032568"/>
              <a:ext cx="7065571" cy="339319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B1376E7-903A-4656-8B8A-E4E8672F8F3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33" y="3456184"/>
              <a:ext cx="180953" cy="13904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B2F8331-E7D4-43DD-BCB8-32E2115A704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675" y="5330998"/>
              <a:ext cx="641905" cy="31428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8907B1C-3B41-4CF9-8991-E6501566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246" y="1855046"/>
              <a:ext cx="179048" cy="2038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B126A6-13BB-4AB7-A8EE-896D5A6106FA}"/>
                </a:ext>
              </a:extLst>
            </p:cNvPr>
            <p:cNvSpPr txBox="1"/>
            <p:nvPr/>
          </p:nvSpPr>
          <p:spPr>
            <a:xfrm>
              <a:off x="6873802" y="2689934"/>
              <a:ext cx="2152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/>
                <a:t>real (0) or fake (1)?</a:t>
              </a:r>
              <a:endParaRPr lang="zh-CN" altLang="en-US" dirty="0" err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4DF258-47A2-4CA5-8539-0DF1C04E8228}"/>
                </a:ext>
              </a:extLst>
            </p:cNvPr>
            <p:cNvSpPr txBox="1"/>
            <p:nvPr/>
          </p:nvSpPr>
          <p:spPr>
            <a:xfrm>
              <a:off x="6873802" y="4351537"/>
              <a:ext cx="2152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/>
                <a:t>real (0) or fake (1)?</a:t>
              </a:r>
              <a:endParaRPr lang="zh-CN" altLang="en-US" dirty="0" err="1"/>
            </a:p>
          </p:txBody>
        </p:sp>
      </p:grpSp>
      <p:sp>
        <p:nvSpPr>
          <p:cNvPr id="24" name="矩形 3 1">
            <a:extLst>
              <a:ext uri="{FF2B5EF4-FFF2-40B4-BE49-F238E27FC236}">
                <a16:creationId xmlns:a16="http://schemas.microsoft.com/office/drawing/2014/main" id="{62FBAE63-8F41-421A-AFA0-B0E62C327232}"/>
              </a:ext>
            </a:extLst>
          </p:cNvPr>
          <p:cNvSpPr/>
          <p:nvPr/>
        </p:nvSpPr>
        <p:spPr>
          <a:xfrm>
            <a:off x="3381610" y="1080000"/>
            <a:ext cx="2380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Conditional GAN</a:t>
            </a:r>
            <a:endParaRPr lang="zh-CN" alt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AFA4781-053C-44F4-8E9A-E0D782B026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" y="3880258"/>
            <a:ext cx="1455703" cy="1261863"/>
          </a:xfrm>
          <a:prstGeom prst="rect">
            <a:avLst/>
          </a:prstGeom>
        </p:spPr>
      </p:pic>
      <p:sp>
        <p:nvSpPr>
          <p:cNvPr id="25" name="矩形 3 2">
            <a:extLst>
              <a:ext uri="{FF2B5EF4-FFF2-40B4-BE49-F238E27FC236}">
                <a16:creationId xmlns:a16="http://schemas.microsoft.com/office/drawing/2014/main" id="{3A30664C-58ED-472F-BBA7-A36E8C886F26}"/>
              </a:ext>
            </a:extLst>
          </p:cNvPr>
          <p:cNvSpPr/>
          <p:nvPr/>
        </p:nvSpPr>
        <p:spPr>
          <a:xfrm>
            <a:off x="1781999" y="3429000"/>
            <a:ext cx="1151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generator</a:t>
            </a:r>
            <a:endParaRPr lang="zh-CN" altLang="en-US" sz="2000" dirty="0"/>
          </a:p>
        </p:txBody>
      </p:sp>
      <p:sp>
        <p:nvSpPr>
          <p:cNvPr id="26" name="矩形 3 3">
            <a:extLst>
              <a:ext uri="{FF2B5EF4-FFF2-40B4-BE49-F238E27FC236}">
                <a16:creationId xmlns:a16="http://schemas.microsoft.com/office/drawing/2014/main" id="{7A038506-6766-4BDE-AB90-CD0B57B2CDBA}"/>
              </a:ext>
            </a:extLst>
          </p:cNvPr>
          <p:cNvSpPr/>
          <p:nvPr/>
        </p:nvSpPr>
        <p:spPr>
          <a:xfrm>
            <a:off x="5228014" y="1794037"/>
            <a:ext cx="1547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discriminator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23916"/>
      </p:ext>
    </p:extLst>
  </p:cSld>
  <p:clrMapOvr>
    <a:masterClrMapping/>
  </p:clrMapOvr>
  <p:transition spd="med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GAN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21066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Paired GAN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Unpaired GAN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93233672"/>
      </p:ext>
    </p:extLst>
  </p:cSld>
  <p:clrMapOvr>
    <a:masterClrMapping/>
  </p:clrMapOvr>
  <p:transition spd="med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54A1C5-045E-4AA6-8196-66C7FABDD308}"/>
              </a:ext>
            </a:extLst>
          </p:cNvPr>
          <p:cNvSpPr/>
          <p:nvPr/>
        </p:nvSpPr>
        <p:spPr>
          <a:xfrm>
            <a:off x="4009987" y="1080000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pix2pix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1BB82E-3025-4E56-8940-1BFBE8307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1746963"/>
            <a:ext cx="8326704" cy="2706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20001-BA45-4A04-85F8-FDEC71E3B6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0" y="5995463"/>
            <a:ext cx="7999997" cy="356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611D-A1FC-43C0-A1A9-52531394C2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6" y="4669198"/>
            <a:ext cx="7286855" cy="356572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1A7521BE-A759-493A-84FD-BCF3A1A4C81A}"/>
              </a:ext>
            </a:extLst>
          </p:cNvPr>
          <p:cNvSpPr/>
          <p:nvPr/>
        </p:nvSpPr>
        <p:spPr>
          <a:xfrm>
            <a:off x="3896056" y="5166157"/>
            <a:ext cx="717452" cy="6889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E2035-30E7-4BFD-8C3A-2761DCC0C086}"/>
              </a:ext>
            </a:extLst>
          </p:cNvPr>
          <p:cNvSpPr/>
          <p:nvPr/>
        </p:nvSpPr>
        <p:spPr>
          <a:xfrm>
            <a:off x="1673440" y="1531114"/>
            <a:ext cx="6661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Isola, Phillip, et al. "Image-to-image translation with conditional adversarial networks." CVPR. 2017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F74510E2-AA85-4DC1-81D5-80F59777B911}"/>
              </a:ext>
            </a:extLst>
          </p:cNvPr>
          <p:cNvSpPr/>
          <p:nvPr/>
        </p:nvSpPr>
        <p:spPr>
          <a:xfrm>
            <a:off x="2771231" y="4593736"/>
            <a:ext cx="593406" cy="356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55EA6F2D-926F-4327-A1CA-A46218BEC635}"/>
              </a:ext>
            </a:extLst>
          </p:cNvPr>
          <p:cNvSpPr/>
          <p:nvPr/>
        </p:nvSpPr>
        <p:spPr>
          <a:xfrm>
            <a:off x="5320521" y="4581622"/>
            <a:ext cx="281289" cy="356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EBDFB7-3252-4E4D-BAF4-F555874AB5D7}"/>
              </a:ext>
            </a:extLst>
          </p:cNvPr>
          <p:cNvSpPr/>
          <p:nvPr/>
        </p:nvSpPr>
        <p:spPr>
          <a:xfrm>
            <a:off x="2302193" y="5926927"/>
            <a:ext cx="849379" cy="356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CF01F-C9F8-4295-A4D5-BB0C349DE7C9}"/>
              </a:ext>
            </a:extLst>
          </p:cNvPr>
          <p:cNvSpPr/>
          <p:nvPr/>
        </p:nvSpPr>
        <p:spPr>
          <a:xfrm>
            <a:off x="5318456" y="5917638"/>
            <a:ext cx="469786" cy="356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910309"/>
      </p:ext>
    </p:extLst>
  </p:cSld>
  <p:clrMapOvr>
    <a:masterClrMapping/>
  </p:clrMapOvr>
  <p:transition spd="med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54A1C5-045E-4AA6-8196-66C7FABDD308}"/>
              </a:ext>
            </a:extLst>
          </p:cNvPr>
          <p:cNvSpPr/>
          <p:nvPr/>
        </p:nvSpPr>
        <p:spPr>
          <a:xfrm>
            <a:off x="4009987" y="1080000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pix2pix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E2035-30E7-4BFD-8C3A-2761DCC0C086}"/>
              </a:ext>
            </a:extLst>
          </p:cNvPr>
          <p:cNvSpPr/>
          <p:nvPr/>
        </p:nvSpPr>
        <p:spPr>
          <a:xfrm>
            <a:off x="1673440" y="1531114"/>
            <a:ext cx="6661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Isola, Phillip, et al. "Image-to-image translation with conditional adversarial networks." CVPR. 2017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F8166E-AF24-4C39-B617-282D46C54904}"/>
              </a:ext>
            </a:extLst>
          </p:cNvPr>
          <p:cNvGrpSpPr/>
          <p:nvPr/>
        </p:nvGrpSpPr>
        <p:grpSpPr>
          <a:xfrm>
            <a:off x="815346" y="5252831"/>
            <a:ext cx="7286855" cy="444148"/>
            <a:chOff x="815346" y="4581622"/>
            <a:chExt cx="7286855" cy="4441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9F611D-A1FC-43C0-A1A9-52531394C29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46" y="4669198"/>
              <a:ext cx="7286855" cy="356572"/>
            </a:xfrm>
            <a:prstGeom prst="rect">
              <a:avLst/>
            </a:prstGeom>
          </p:spPr>
        </p:pic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F74510E2-AA85-4DC1-81D5-80F59777B911}"/>
                </a:ext>
              </a:extLst>
            </p:cNvPr>
            <p:cNvSpPr/>
            <p:nvPr/>
          </p:nvSpPr>
          <p:spPr>
            <a:xfrm>
              <a:off x="2771231" y="4593736"/>
              <a:ext cx="593406" cy="3565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5EA6F2D-926F-4327-A1CA-A46218BEC635}"/>
                </a:ext>
              </a:extLst>
            </p:cNvPr>
            <p:cNvSpPr/>
            <p:nvPr/>
          </p:nvSpPr>
          <p:spPr>
            <a:xfrm>
              <a:off x="5320521" y="4581622"/>
              <a:ext cx="281289" cy="3565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0D45A8D-2CD5-4741-B188-07E47BAA5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26" y="2259227"/>
            <a:ext cx="4041317" cy="23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3624"/>
      </p:ext>
    </p:extLst>
  </p:cSld>
  <p:clrMapOvr>
    <a:masterClrMapping/>
  </p:clrMapOvr>
  <p:transition spd="med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54A1C5-045E-4AA6-8196-66C7FABDD308}"/>
              </a:ext>
            </a:extLst>
          </p:cNvPr>
          <p:cNvSpPr/>
          <p:nvPr/>
        </p:nvSpPr>
        <p:spPr>
          <a:xfrm>
            <a:off x="4009987" y="1080000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pix2pix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1BB82E-3025-4E56-8940-1BFBE830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7" y="2075807"/>
            <a:ext cx="8326704" cy="27063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DE2035-30E7-4BFD-8C3A-2761DCC0C086}"/>
              </a:ext>
            </a:extLst>
          </p:cNvPr>
          <p:cNvSpPr/>
          <p:nvPr/>
        </p:nvSpPr>
        <p:spPr>
          <a:xfrm>
            <a:off x="1673440" y="1531114"/>
            <a:ext cx="6661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Isola, Phillip, et al. "Image-to-image translation with conditional adversarial networks." CVPR. 2017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DD6B5-362F-451D-88A3-5457E3BE1FC3}"/>
              </a:ext>
            </a:extLst>
          </p:cNvPr>
          <p:cNvGrpSpPr/>
          <p:nvPr/>
        </p:nvGrpSpPr>
        <p:grpSpPr>
          <a:xfrm>
            <a:off x="572001" y="5343603"/>
            <a:ext cx="7999997" cy="434397"/>
            <a:chOff x="334720" y="5917638"/>
            <a:chExt cx="7999997" cy="4343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720001-BA45-4A04-85F8-FDEC71E3B6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20" y="5995463"/>
              <a:ext cx="7999997" cy="35657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EBDFB7-3252-4E4D-BAF4-F555874AB5D7}"/>
                </a:ext>
              </a:extLst>
            </p:cNvPr>
            <p:cNvSpPr/>
            <p:nvPr/>
          </p:nvSpPr>
          <p:spPr>
            <a:xfrm>
              <a:off x="2302193" y="5926927"/>
              <a:ext cx="849379" cy="3565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1CF01F-C9F8-4295-A4D5-BB0C349DE7C9}"/>
                </a:ext>
              </a:extLst>
            </p:cNvPr>
            <p:cNvSpPr/>
            <p:nvPr/>
          </p:nvSpPr>
          <p:spPr>
            <a:xfrm>
              <a:off x="5318456" y="5917638"/>
              <a:ext cx="469786" cy="3565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852711"/>
      </p:ext>
    </p:extLst>
  </p:cSld>
  <p:clrMapOvr>
    <a:masterClrMapping/>
  </p:clrMapOvr>
  <p:transition spd="med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54A1C5-045E-4AA6-8196-66C7FABDD308}"/>
              </a:ext>
            </a:extLst>
          </p:cNvPr>
          <p:cNvSpPr/>
          <p:nvPr/>
        </p:nvSpPr>
        <p:spPr>
          <a:xfrm>
            <a:off x="4009987" y="1080000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pix2pix</a:t>
            </a:r>
            <a:endParaRPr lang="zh-CN" alt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05F522-701F-49DD-BAE2-5EF029DC6153}"/>
              </a:ext>
            </a:extLst>
          </p:cNvPr>
          <p:cNvGrpSpPr/>
          <p:nvPr/>
        </p:nvGrpSpPr>
        <p:grpSpPr>
          <a:xfrm>
            <a:off x="627623" y="2022497"/>
            <a:ext cx="7888754" cy="3868362"/>
            <a:chOff x="700391" y="2051680"/>
            <a:chExt cx="7888754" cy="38683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6B4B3E-E7D7-4522-B2F5-566C048C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91" y="2051680"/>
              <a:ext cx="7888754" cy="3868362"/>
            </a:xfrm>
            <a:prstGeom prst="rect">
              <a:avLst/>
            </a:prstGeom>
          </p:spPr>
        </p:pic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3D2AAD5B-C1D6-4A6D-B7EF-BE5DCE396165}"/>
                </a:ext>
              </a:extLst>
            </p:cNvPr>
            <p:cNvSpPr/>
            <p:nvPr/>
          </p:nvSpPr>
          <p:spPr>
            <a:xfrm>
              <a:off x="713655" y="2060551"/>
              <a:ext cx="25205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semantic label        photo</a:t>
              </a:r>
              <a:endParaRPr lang="zh-CN" altLang="en-US" dirty="0"/>
            </a:p>
          </p:txBody>
        </p:sp>
        <p:sp>
          <p:nvSpPr>
            <p:cNvPr id="8" name="矩形 1">
              <a:extLst>
                <a:ext uri="{FF2B5EF4-FFF2-40B4-BE49-F238E27FC236}">
                  <a16:creationId xmlns:a16="http://schemas.microsoft.com/office/drawing/2014/main" id="{ED5B8A51-E456-458F-B167-901AB5E479FC}"/>
                </a:ext>
              </a:extLst>
            </p:cNvPr>
            <p:cNvSpPr/>
            <p:nvPr/>
          </p:nvSpPr>
          <p:spPr>
            <a:xfrm>
              <a:off x="3433585" y="2051680"/>
              <a:ext cx="29193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architectural label  photo</a:t>
              </a:r>
              <a:endParaRPr lang="zh-CN" altLang="en-US" dirty="0"/>
            </a:p>
          </p:txBody>
        </p:sp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9972805A-F1DD-444C-A680-5208287AED30}"/>
                </a:ext>
              </a:extLst>
            </p:cNvPr>
            <p:cNvSpPr/>
            <p:nvPr/>
          </p:nvSpPr>
          <p:spPr>
            <a:xfrm>
              <a:off x="6352931" y="2051680"/>
              <a:ext cx="21598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BW        color photo</a:t>
              </a:r>
              <a:endParaRPr lang="zh-CN" altLang="en-US" dirty="0"/>
            </a:p>
          </p:txBody>
        </p:sp>
        <p:sp>
          <p:nvSpPr>
            <p:cNvPr id="10" name="矩形 1">
              <a:extLst>
                <a:ext uri="{FF2B5EF4-FFF2-40B4-BE49-F238E27FC236}">
                  <a16:creationId xmlns:a16="http://schemas.microsoft.com/office/drawing/2014/main" id="{5B74EE48-FE63-4D64-BE3C-52D0C65F071F}"/>
                </a:ext>
              </a:extLst>
            </p:cNvPr>
            <p:cNvSpPr/>
            <p:nvPr/>
          </p:nvSpPr>
          <p:spPr>
            <a:xfrm>
              <a:off x="1033427" y="4078880"/>
              <a:ext cx="23356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map           aerial photo</a:t>
              </a:r>
              <a:endParaRPr lang="zh-CN" altLang="en-US" dirty="0"/>
            </a:p>
          </p:txBody>
        </p:sp>
        <p:sp>
          <p:nvSpPr>
            <p:cNvPr id="11" name="矩形 1">
              <a:extLst>
                <a:ext uri="{FF2B5EF4-FFF2-40B4-BE49-F238E27FC236}">
                  <a16:creationId xmlns:a16="http://schemas.microsoft.com/office/drawing/2014/main" id="{DAAD74CA-FE46-43AB-85EB-A5254F2D0549}"/>
                </a:ext>
              </a:extLst>
            </p:cNvPr>
            <p:cNvSpPr/>
            <p:nvPr/>
          </p:nvSpPr>
          <p:spPr>
            <a:xfrm>
              <a:off x="4107263" y="4078880"/>
              <a:ext cx="23356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day           night</a:t>
              </a:r>
              <a:endParaRPr lang="zh-CN" altLang="en-US" dirty="0"/>
            </a:p>
          </p:txBody>
        </p:sp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94728317-84D5-47FB-BA84-795C08C7E671}"/>
                </a:ext>
              </a:extLst>
            </p:cNvPr>
            <p:cNvSpPr/>
            <p:nvPr/>
          </p:nvSpPr>
          <p:spPr>
            <a:xfrm>
              <a:off x="6442949" y="4078880"/>
              <a:ext cx="18839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sketch         photo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996795"/>
      </p:ext>
    </p:extLst>
  </p:cSld>
  <p:clrMapOvr>
    <a:masterClrMapping/>
  </p:clrMapOvr>
  <p:transition spd="med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GAN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21066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Paired GAN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Unpaired GAN</a:t>
            </a:r>
          </a:p>
        </p:txBody>
      </p:sp>
    </p:spTree>
    <p:extLst>
      <p:ext uri="{BB962C8B-B14F-4D97-AF65-F5344CB8AC3E}">
        <p14:creationId xmlns:p14="http://schemas.microsoft.com/office/powerpoint/2010/main" val="3783740759"/>
      </p:ext>
    </p:extLst>
  </p:cSld>
  <p:clrMapOvr>
    <a:masterClrMapping/>
  </p:clrMapOvr>
  <p:transition spd="med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0DD8B267-D2E2-4FE1-9FBC-D8AE56FF7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40" y="1518082"/>
            <a:ext cx="7186351" cy="43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37261"/>
      </p:ext>
    </p:extLst>
  </p:cSld>
  <p:clrMapOvr>
    <a:masterClrMapping/>
  </p:clrMapOvr>
  <p:transition spd="med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 1">
            <a:extLst>
              <a:ext uri="{FF2B5EF4-FFF2-40B4-BE49-F238E27FC236}">
                <a16:creationId xmlns:a16="http://schemas.microsoft.com/office/drawing/2014/main" id="{6318C06B-DE97-4B47-AF6C-663AFEDBC3CE}"/>
              </a:ext>
            </a:extLst>
          </p:cNvPr>
          <p:cNvSpPr/>
          <p:nvPr/>
        </p:nvSpPr>
        <p:spPr>
          <a:xfrm>
            <a:off x="3748698" y="108000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Cycle GAN</a:t>
            </a:r>
            <a:endParaRPr lang="zh-CN" alt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EB824-85FB-4B8E-95B4-E924952FE1DB}"/>
              </a:ext>
            </a:extLst>
          </p:cNvPr>
          <p:cNvSpPr/>
          <p:nvPr/>
        </p:nvSpPr>
        <p:spPr>
          <a:xfrm>
            <a:off x="1153551" y="1547493"/>
            <a:ext cx="7557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Zhu, Jun-Yan, et al. "Unpaired image-to-image translation using cycle-consistent adversarial networks." ICCV, 2017.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163001-5084-4955-9927-C11D1F16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2107127"/>
            <a:ext cx="7110919" cy="3828956"/>
          </a:xfrm>
          <a:prstGeom prst="rect">
            <a:avLst/>
          </a:prstGeom>
        </p:spPr>
      </p:pic>
      <p:sp>
        <p:nvSpPr>
          <p:cNvPr id="10" name="矩形 2 2">
            <a:extLst>
              <a:ext uri="{FF2B5EF4-FFF2-40B4-BE49-F238E27FC236}">
                <a16:creationId xmlns:a16="http://schemas.microsoft.com/office/drawing/2014/main" id="{689A6338-E8F0-4DAA-9074-4A0FC4A88F47}"/>
              </a:ext>
            </a:extLst>
          </p:cNvPr>
          <p:cNvSpPr/>
          <p:nvPr/>
        </p:nvSpPr>
        <p:spPr>
          <a:xfrm>
            <a:off x="4437706" y="4003849"/>
            <a:ext cx="724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cycle</a:t>
            </a:r>
            <a:endParaRPr lang="zh-CN" alt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4847C-E271-4794-A437-E2D042E169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10" y="3536833"/>
            <a:ext cx="181333" cy="184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78F87-3B83-40E1-87D1-C8C4EBBAB0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99" y="4686594"/>
            <a:ext cx="181333" cy="1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57360"/>
      </p:ext>
    </p:extLst>
  </p:cSld>
  <p:clrMapOvr>
    <a:masterClrMapping/>
  </p:clrMapOvr>
  <p:transition spd="med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6E8FE0F-6115-4866-A6D9-2254CDA8DF9F}"/>
              </a:ext>
            </a:extLst>
          </p:cNvPr>
          <p:cNvSpPr/>
          <p:nvPr/>
        </p:nvSpPr>
        <p:spPr>
          <a:xfrm>
            <a:off x="3748698" y="108000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Cycle GAN</a:t>
            </a:r>
            <a:endParaRPr lang="zh-CN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E3039-3C03-4932-A023-7E73EA294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4" y="2300990"/>
            <a:ext cx="3568654" cy="3770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D6C61-A917-480E-8EFA-40D49D8466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2" y="2300990"/>
            <a:ext cx="3568653" cy="3770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E6939A-5FD6-43B1-9105-0CBE545C7F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41" y="2323206"/>
            <a:ext cx="172381" cy="132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A6A66-BE80-4F42-800B-578DDDB1DA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16" y="2239737"/>
            <a:ext cx="611499" cy="2993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D36688-65E2-4BB1-97AE-DB9131305D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58" y="2239737"/>
            <a:ext cx="1085093" cy="2993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210D39-F502-4CE6-806B-87D80B5CD1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22" y="2292359"/>
            <a:ext cx="170566" cy="1941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BED7A7-9D90-46FE-8B22-B3046B82F26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74" y="2239737"/>
            <a:ext cx="616943" cy="2993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BCAF75-8DEC-4FC0-9961-867E9EB8CB3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55" y="2239737"/>
            <a:ext cx="1085094" cy="2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0879"/>
      </p:ext>
    </p:extLst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Sample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270698963"/>
      </p:ext>
    </p:extLst>
  </p:cSld>
  <p:clrMapOvr>
    <a:masterClrMapping/>
  </p:clrMapOvr>
  <p:transition spd="med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 1">
            <a:extLst>
              <a:ext uri="{FF2B5EF4-FFF2-40B4-BE49-F238E27FC236}">
                <a16:creationId xmlns:a16="http://schemas.microsoft.com/office/drawing/2014/main" id="{72CBA337-E075-4D94-A597-40F4000D743E}"/>
              </a:ext>
            </a:extLst>
          </p:cNvPr>
          <p:cNvSpPr/>
          <p:nvPr/>
        </p:nvSpPr>
        <p:spPr>
          <a:xfrm>
            <a:off x="2595722" y="1080000"/>
            <a:ext cx="3952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Emerging Research Directions</a:t>
            </a:r>
            <a:endParaRPr lang="zh-CN" altLang="en-US" sz="2400" dirty="0"/>
          </a:p>
        </p:txBody>
      </p:sp>
      <p:sp>
        <p:nvSpPr>
          <p:cNvPr id="3" name="矩形 4 2">
            <a:extLst>
              <a:ext uri="{FF2B5EF4-FFF2-40B4-BE49-F238E27FC236}">
                <a16:creationId xmlns:a16="http://schemas.microsoft.com/office/drawing/2014/main" id="{F62C5C54-F74C-4201-A929-4C047E053245}"/>
              </a:ext>
            </a:extLst>
          </p:cNvPr>
          <p:cNvSpPr/>
          <p:nvPr/>
        </p:nvSpPr>
        <p:spPr>
          <a:xfrm>
            <a:off x="1627925" y="1620000"/>
            <a:ext cx="5888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/>
              <a:t>Open-set domain adaptation/partial transfer learning</a:t>
            </a:r>
            <a:endParaRPr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7476D-A594-4FDF-BFF1-6A04A991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33" y="2415943"/>
            <a:ext cx="4060737" cy="3823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11107-8C84-407B-8771-B4A460A219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97" y="3041657"/>
            <a:ext cx="778667" cy="217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54D61D-9B97-4BB2-B9C4-83240224F9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98" y="5238001"/>
            <a:ext cx="778667" cy="2361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B86459-D863-4FE7-9D01-F18144038752}"/>
              </a:ext>
            </a:extLst>
          </p:cNvPr>
          <p:cNvSpPr/>
          <p:nvPr/>
        </p:nvSpPr>
        <p:spPr>
          <a:xfrm>
            <a:off x="733204" y="6338953"/>
            <a:ext cx="53835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Panareda</a:t>
            </a:r>
            <a:r>
              <a:rPr lang="en-US" altLang="zh-CN" sz="1200" dirty="0">
                <a:solidFill>
                  <a:srgbClr val="222222"/>
                </a:solidFill>
              </a:rPr>
              <a:t> Busto, Pau, and Juergen Gall. "Open set domain adaptation." ICCV, 2017.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7699"/>
      </p:ext>
    </p:extLst>
  </p:cSld>
  <p:clrMapOvr>
    <a:masterClrMapping/>
  </p:clrMapOvr>
  <p:transition spd="med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72CBA337-E075-4D94-A597-40F4000D743E}"/>
              </a:ext>
            </a:extLst>
          </p:cNvPr>
          <p:cNvSpPr/>
          <p:nvPr/>
        </p:nvSpPr>
        <p:spPr>
          <a:xfrm>
            <a:off x="2595722" y="1080000"/>
            <a:ext cx="3952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Emerging Research Directions</a:t>
            </a:r>
            <a:endParaRPr lang="zh-CN" altLang="en-US" sz="2400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F62C5C54-F74C-4201-A929-4C047E053245}"/>
              </a:ext>
            </a:extLst>
          </p:cNvPr>
          <p:cNvSpPr/>
          <p:nvPr/>
        </p:nvSpPr>
        <p:spPr>
          <a:xfrm>
            <a:off x="1789333" y="1620000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/>
              <a:t>Distant domain adaptation</a:t>
            </a:r>
            <a:endParaRPr lang="zh-CN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79654-6377-46AE-A554-FA56FAD6F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26" y="2370338"/>
            <a:ext cx="3620588" cy="15456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27647C-373E-465C-802D-76935E137024}"/>
              </a:ext>
            </a:extLst>
          </p:cNvPr>
          <p:cNvSpPr/>
          <p:nvPr/>
        </p:nvSpPr>
        <p:spPr>
          <a:xfrm>
            <a:off x="2494626" y="39208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Tan, Ben, et al. "Transitive transfer learning." SIGKDD, 2015.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458BE-E7E0-43A2-B620-85DD05ED7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43" y="4266178"/>
            <a:ext cx="4749553" cy="19327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E95865-FF4C-418B-BC45-88D475682B72}"/>
              </a:ext>
            </a:extLst>
          </p:cNvPr>
          <p:cNvSpPr/>
          <p:nvPr/>
        </p:nvSpPr>
        <p:spPr>
          <a:xfrm>
            <a:off x="2494626" y="627216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Tan, Ben, et al. "Distant domain transfer learning." AAAI, 2017.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53209"/>
      </p:ext>
    </p:extLst>
  </p:cSld>
  <p:clrMapOvr>
    <a:masterClrMapping/>
  </p:clrMapOvr>
  <p:transition spd="med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</a:rPr>
              <a:t>Thanks!</a:t>
            </a:r>
            <a:endParaRPr lang="zh-CN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7ED041-5D3D-4168-A533-1B26D20F4F99}"/>
              </a:ext>
            </a:extLst>
          </p:cNvPr>
          <p:cNvSpPr/>
          <p:nvPr/>
        </p:nvSpPr>
        <p:spPr>
          <a:xfrm>
            <a:off x="2331643" y="1080000"/>
            <a:ext cx="448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Invariant Projection (DIP)</a:t>
            </a:r>
            <a:endParaRPr lang="zh-CN" altLang="en-US" sz="24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C64B5B5B-D7E6-4695-9A93-B01E4DB6F3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29" y="2033180"/>
            <a:ext cx="2366478" cy="27733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BB2D85A-1918-4417-B864-617BE9D370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26" y="2005752"/>
            <a:ext cx="2334479" cy="2910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651F09D-A4FE-46A2-A9DF-9C8E54E6381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18" y="4541035"/>
            <a:ext cx="6847999" cy="107428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BF04B50-BEC0-41DB-AFE0-051F618E3A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69" y="5876507"/>
            <a:ext cx="2105904" cy="60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9045C4C-2D19-4DEA-89A5-83AE9DB2A0B7}"/>
              </a:ext>
            </a:extLst>
          </p:cNvPr>
          <p:cNvGrpSpPr/>
          <p:nvPr/>
        </p:nvGrpSpPr>
        <p:grpSpPr>
          <a:xfrm>
            <a:off x="3515821" y="2416890"/>
            <a:ext cx="2488007" cy="1990603"/>
            <a:chOff x="5489540" y="3086522"/>
            <a:chExt cx="2488007" cy="199060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224475F-FC37-4CAB-8F17-F04E48DF5880}"/>
                </a:ext>
              </a:extLst>
            </p:cNvPr>
            <p:cNvGrpSpPr/>
            <p:nvPr/>
          </p:nvGrpSpPr>
          <p:grpSpPr>
            <a:xfrm>
              <a:off x="5489540" y="3086522"/>
              <a:ext cx="2488007" cy="1959714"/>
              <a:chOff x="5006477" y="3191734"/>
              <a:chExt cx="2488007" cy="1959714"/>
            </a:xfrm>
          </p:grpSpPr>
          <p:grpSp>
            <p:nvGrpSpPr>
              <p:cNvPr id="35" name="Group 77">
                <a:extLst>
                  <a:ext uri="{FF2B5EF4-FFF2-40B4-BE49-F238E27FC236}">
                    <a16:creationId xmlns:a16="http://schemas.microsoft.com/office/drawing/2014/main" id="{E9487D10-8C3B-4359-B237-68EADB38BE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0698" y="3253666"/>
                <a:ext cx="1183786" cy="1897782"/>
                <a:chOff x="0" y="0"/>
                <a:chExt cx="1317174" cy="2023479"/>
              </a:xfrm>
            </p:grpSpPr>
            <p:sp>
              <p:nvSpPr>
                <p:cNvPr id="63" name="Oval 31">
                  <a:extLst>
                    <a:ext uri="{FF2B5EF4-FFF2-40B4-BE49-F238E27FC236}">
                      <a16:creationId xmlns:a16="http://schemas.microsoft.com/office/drawing/2014/main" id="{0EA962BD-14AF-4AC6-8D61-29AD894A3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67814" y="67814"/>
                  <a:ext cx="1452802" cy="131717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4" name="TextBox 32">
                  <a:extLst>
                    <a:ext uri="{FF2B5EF4-FFF2-40B4-BE49-F238E27FC236}">
                      <a16:creationId xmlns:a16="http://schemas.microsoft.com/office/drawing/2014/main" id="{AFFAA13C-6D23-4F26-8221-9E7647465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552" y="1243890"/>
                  <a:ext cx="175039" cy="779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AADCD61-B141-43B2-9ABB-A44BDA385904}"/>
                  </a:ext>
                </a:extLst>
              </p:cNvPr>
              <p:cNvGrpSpPr/>
              <p:nvPr/>
            </p:nvGrpSpPr>
            <p:grpSpPr>
              <a:xfrm>
                <a:off x="5006477" y="3191734"/>
                <a:ext cx="2348168" cy="1558956"/>
                <a:chOff x="5006477" y="3191734"/>
                <a:chExt cx="2348168" cy="1558956"/>
              </a:xfrm>
            </p:grpSpPr>
            <p:grpSp>
              <p:nvGrpSpPr>
                <p:cNvPr id="37" name="Group 53">
                  <a:extLst>
                    <a:ext uri="{FF2B5EF4-FFF2-40B4-BE49-F238E27FC236}">
                      <a16:creationId xmlns:a16="http://schemas.microsoft.com/office/drawing/2014/main" id="{658C5F22-C439-48EE-BDDE-A7B2A5D9D4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84104" y="3365615"/>
                  <a:ext cx="938924" cy="1280869"/>
                  <a:chOff x="0" y="0"/>
                  <a:chExt cx="1044804" cy="1365742"/>
                </a:xfrm>
              </p:grpSpPr>
              <p:sp>
                <p:nvSpPr>
                  <p:cNvPr id="49" name="Oval 7">
                    <a:extLst>
                      <a:ext uri="{FF2B5EF4-FFF2-40B4-BE49-F238E27FC236}">
                        <a16:creationId xmlns:a16="http://schemas.microsoft.com/office/drawing/2014/main" id="{3EE13C19-73E1-4E40-92AD-E073141FF6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07644" y="796619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Oval 8">
                    <a:extLst>
                      <a:ext uri="{FF2B5EF4-FFF2-40B4-BE49-F238E27FC236}">
                        <a16:creationId xmlns:a16="http://schemas.microsoft.com/office/drawing/2014/main" id="{330E2E87-6DD6-408A-8962-F150468E7D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6999" y="231114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Oval 9">
                    <a:extLst>
                      <a:ext uri="{FF2B5EF4-FFF2-40B4-BE49-F238E27FC236}">
                        <a16:creationId xmlns:a16="http://schemas.microsoft.com/office/drawing/2014/main" id="{B8D77E20-E8DC-46AA-BDE0-136427544A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7222" y="0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Oval 10">
                    <a:extLst>
                      <a:ext uri="{FF2B5EF4-FFF2-40B4-BE49-F238E27FC236}">
                        <a16:creationId xmlns:a16="http://schemas.microsoft.com/office/drawing/2014/main" id="{2E3336E9-EFC6-45A9-BD44-DE6C883E47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405068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Oval 11">
                    <a:extLst>
                      <a:ext uri="{FF2B5EF4-FFF2-40B4-BE49-F238E27FC236}">
                        <a16:creationId xmlns:a16="http://schemas.microsoft.com/office/drawing/2014/main" id="{2CDB3D3C-C76F-45E2-8465-352CCBDB77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639" y="214154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Oval 12">
                    <a:extLst>
                      <a:ext uri="{FF2B5EF4-FFF2-40B4-BE49-F238E27FC236}">
                        <a16:creationId xmlns:a16="http://schemas.microsoft.com/office/drawing/2014/main" id="{11C682E8-19B7-4DEB-B5B3-E4CEF438EE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4159" y="542228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5" name="Oval 13">
                    <a:extLst>
                      <a:ext uri="{FF2B5EF4-FFF2-40B4-BE49-F238E27FC236}">
                        <a16:creationId xmlns:a16="http://schemas.microsoft.com/office/drawing/2014/main" id="{A3108049-295D-4008-B8C4-D46C792ADF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5853" y="2152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Oval 14">
                    <a:extLst>
                      <a:ext uri="{FF2B5EF4-FFF2-40B4-BE49-F238E27FC236}">
                        <a16:creationId xmlns:a16="http://schemas.microsoft.com/office/drawing/2014/main" id="{592203AC-7E95-494A-A01F-3E3AD4289E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1167" y="483176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Oval 15">
                    <a:extLst>
                      <a:ext uri="{FF2B5EF4-FFF2-40B4-BE49-F238E27FC236}">
                        <a16:creationId xmlns:a16="http://schemas.microsoft.com/office/drawing/2014/main" id="{A0DE4FD4-23D0-4F23-BF1F-5FF50341D9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5050" y="231114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Oval 16">
                    <a:extLst>
                      <a:ext uri="{FF2B5EF4-FFF2-40B4-BE49-F238E27FC236}">
                        <a16:creationId xmlns:a16="http://schemas.microsoft.com/office/drawing/2014/main" id="{8303110D-B95C-4C67-9B10-B6812F7C0D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244" y="1228582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Oval 17">
                    <a:extLst>
                      <a:ext uri="{FF2B5EF4-FFF2-40B4-BE49-F238E27FC236}">
                        <a16:creationId xmlns:a16="http://schemas.microsoft.com/office/drawing/2014/main" id="{557AC3C0-8BC1-4E04-A2CD-7561AFEF82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3782" y="1195899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Oval 18">
                    <a:extLst>
                      <a:ext uri="{FF2B5EF4-FFF2-40B4-BE49-F238E27FC236}">
                        <a16:creationId xmlns:a16="http://schemas.microsoft.com/office/drawing/2014/main" id="{75AFDEF1-60EA-40CC-9945-594F5DBB2A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3504" y="1018900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Oval 19">
                    <a:extLst>
                      <a:ext uri="{FF2B5EF4-FFF2-40B4-BE49-F238E27FC236}">
                        <a16:creationId xmlns:a16="http://schemas.microsoft.com/office/drawing/2014/main" id="{2914DED9-F2D2-4E3E-990C-2C7CFB3B5E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41" y="921246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Oval 20">
                    <a:extLst>
                      <a:ext uri="{FF2B5EF4-FFF2-40B4-BE49-F238E27FC236}">
                        <a16:creationId xmlns:a16="http://schemas.microsoft.com/office/drawing/2014/main" id="{127FCE9F-77A1-46CC-9A3C-CE06F7B96B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642" y="1119542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" name="Group 68">
                  <a:extLst>
                    <a:ext uri="{FF2B5EF4-FFF2-40B4-BE49-F238E27FC236}">
                      <a16:creationId xmlns:a16="http://schemas.microsoft.com/office/drawing/2014/main" id="{07D3B93A-EB79-471D-B84A-3FE06834BC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77935" y="3365615"/>
                  <a:ext cx="876710" cy="1000400"/>
                  <a:chOff x="0" y="0"/>
                  <a:chExt cx="975360" cy="1066800"/>
                </a:xfrm>
              </p:grpSpPr>
              <p:sp>
                <p:nvSpPr>
                  <p:cNvPr id="43" name="Flowchart: Extract 22">
                    <a:extLst>
                      <a:ext uri="{FF2B5EF4-FFF2-40B4-BE49-F238E27FC236}">
                        <a16:creationId xmlns:a16="http://schemas.microsoft.com/office/drawing/2014/main" id="{41EF4CEF-9BE3-4DE9-8436-D8AEFBE929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3400" y="285947"/>
                    <a:ext cx="137160" cy="137160"/>
                  </a:xfrm>
                  <a:prstGeom prst="flowChartExtra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Flowchart: Extract 23">
                    <a:extLst>
                      <a:ext uri="{FF2B5EF4-FFF2-40B4-BE49-F238E27FC236}">
                        <a16:creationId xmlns:a16="http://schemas.microsoft.com/office/drawing/2014/main" id="{AF013341-C750-40CB-9205-E91EE2E5B1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1000" y="701040"/>
                    <a:ext cx="137160" cy="137160"/>
                  </a:xfrm>
                  <a:prstGeom prst="flowChartExtract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Flowchart: Extract 24">
                    <a:extLst>
                      <a:ext uri="{FF2B5EF4-FFF2-40B4-BE49-F238E27FC236}">
                        <a16:creationId xmlns:a16="http://schemas.microsoft.com/office/drawing/2014/main" id="{7AD5910F-4526-4C07-9CA8-E7694319D0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62000" y="777240"/>
                    <a:ext cx="137160" cy="137160"/>
                  </a:xfrm>
                  <a:prstGeom prst="flowChartExtract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Flowchart: Extract 25">
                    <a:extLst>
                      <a:ext uri="{FF2B5EF4-FFF2-40B4-BE49-F238E27FC236}">
                        <a16:creationId xmlns:a16="http://schemas.microsoft.com/office/drawing/2014/main" id="{1702F698-76F2-4F5F-AFA4-0146390D59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929640"/>
                    <a:ext cx="137160" cy="137160"/>
                  </a:xfrm>
                  <a:prstGeom prst="flowChartExtract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Flowchart: Extract 26">
                    <a:extLst>
                      <a:ext uri="{FF2B5EF4-FFF2-40B4-BE49-F238E27FC236}">
                        <a16:creationId xmlns:a16="http://schemas.microsoft.com/office/drawing/2014/main" id="{308A7741-C991-4F02-837E-F1AD3CD253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8200" y="243840"/>
                    <a:ext cx="137160" cy="137160"/>
                  </a:xfrm>
                  <a:prstGeom prst="flowChartExtra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Flowchart: Extract 27">
                    <a:extLst>
                      <a:ext uri="{FF2B5EF4-FFF2-40B4-BE49-F238E27FC236}">
                        <a16:creationId xmlns:a16="http://schemas.microsoft.com/office/drawing/2014/main" id="{BE2546DF-E3F3-4852-9021-BC65DCA86C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600" y="0"/>
                    <a:ext cx="137160" cy="137160"/>
                  </a:xfrm>
                  <a:prstGeom prst="flowChartExtra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9" name="Oval 28">
                  <a:extLst>
                    <a:ext uri="{FF2B5EF4-FFF2-40B4-BE49-F238E27FC236}">
                      <a16:creationId xmlns:a16="http://schemas.microsoft.com/office/drawing/2014/main" id="{6AF6EED2-0A06-43C8-BEC4-9E49C2A0A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818892" y="3379319"/>
                  <a:ext cx="1558956" cy="118378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40" name="TextBox 33">
                  <a:extLst>
                    <a:ext uri="{FF2B5EF4-FFF2-40B4-BE49-F238E27FC236}">
                      <a16:creationId xmlns:a16="http://schemas.microsoft.com/office/drawing/2014/main" id="{26559F32-CD0C-42FF-84E9-A5D0D50CB6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6043" y="3772921"/>
                  <a:ext cx="433789" cy="4329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2400" b="1">
                    <a:solidFill>
                      <a:srgbClr val="00B05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41" name="TextBox 34">
                  <a:extLst>
                    <a:ext uri="{FF2B5EF4-FFF2-40B4-BE49-F238E27FC236}">
                      <a16:creationId xmlns:a16="http://schemas.microsoft.com/office/drawing/2014/main" id="{0A32FBB1-26D6-48E1-92F3-6296DED7AB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30789" y="3705632"/>
                  <a:ext cx="433789" cy="4329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2400" b="1">
                    <a:solidFill>
                      <a:srgbClr val="00B05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42" name="Straight Connector 35">
                  <a:extLst>
                    <a:ext uri="{FF2B5EF4-FFF2-40B4-BE49-F238E27FC236}">
                      <a16:creationId xmlns:a16="http://schemas.microsoft.com/office/drawing/2014/main" id="{51EC9197-2015-4C55-A3C5-C2CE7DE733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94947" y="3947395"/>
                  <a:ext cx="1331047" cy="4347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5" name="TextBox 29 3">
              <a:extLst>
                <a:ext uri="{FF2B5EF4-FFF2-40B4-BE49-F238E27FC236}">
                  <a16:creationId xmlns:a16="http://schemas.microsoft.com/office/drawing/2014/main" id="{1A5BFD77-8DCE-442C-B82E-A10CE3F02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4163" y="4738571"/>
              <a:ext cx="7216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24780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24780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24780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24780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+mn-lt"/>
                  <a:sym typeface="Calibri" panose="020F0502020204030204" pitchFamily="34" charset="0"/>
                </a:rPr>
                <a:t>source</a:t>
              </a:r>
            </a:p>
          </p:txBody>
        </p:sp>
        <p:sp>
          <p:nvSpPr>
            <p:cNvPr id="66" name="TextBox 29 4">
              <a:extLst>
                <a:ext uri="{FF2B5EF4-FFF2-40B4-BE49-F238E27FC236}">
                  <a16:creationId xmlns:a16="http://schemas.microsoft.com/office/drawing/2014/main" id="{B101B982-069D-4D5C-80CC-A27042824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6467" y="4738571"/>
              <a:ext cx="65062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+mn-lt"/>
                  <a:sym typeface="Calibri" panose="020F0502020204030204" pitchFamily="34" charset="0"/>
                </a:rPr>
                <a:t>target</a:t>
              </a: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17309FC-85FD-4903-8F46-BFEA12C8753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74" y="5594221"/>
            <a:ext cx="3178666" cy="1063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800A1-F59C-404B-9C77-040F26AD96D8}"/>
              </a:ext>
            </a:extLst>
          </p:cNvPr>
          <p:cNvSpPr/>
          <p:nvPr/>
        </p:nvSpPr>
        <p:spPr>
          <a:xfrm>
            <a:off x="1309597" y="1532716"/>
            <a:ext cx="7020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Baktashmotlagh</a:t>
            </a:r>
            <a:r>
              <a:rPr lang="en-US" altLang="zh-CN" sz="1200" dirty="0">
                <a:solidFill>
                  <a:srgbClr val="222222"/>
                </a:solidFill>
              </a:rPr>
              <a:t>, </a:t>
            </a:r>
            <a:r>
              <a:rPr lang="en-US" altLang="zh-CN" sz="1200" dirty="0" err="1">
                <a:solidFill>
                  <a:srgbClr val="222222"/>
                </a:solidFill>
              </a:rPr>
              <a:t>Mahsa</a:t>
            </a:r>
            <a:r>
              <a:rPr lang="en-US" altLang="zh-CN" sz="1200" dirty="0">
                <a:solidFill>
                  <a:srgbClr val="222222"/>
                </a:solidFill>
              </a:rPr>
              <a:t>, et al. "Unsupervised domain adaptation by domain invariant projection." </a:t>
            </a:r>
            <a:r>
              <a:rPr lang="en-US" altLang="zh-CN" sz="1200" i="1" dirty="0">
                <a:solidFill>
                  <a:srgbClr val="222222"/>
                </a:solidFill>
              </a:rPr>
              <a:t>ICCV,</a:t>
            </a:r>
            <a:r>
              <a:rPr lang="en-US" altLang="zh-CN" sz="1200" dirty="0">
                <a:solidFill>
                  <a:srgbClr val="222222"/>
                </a:solidFill>
              </a:rPr>
              <a:t> 2013.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1532769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7ED041-5D3D-4168-A533-1B26D20F4F99}"/>
              </a:ext>
            </a:extLst>
          </p:cNvPr>
          <p:cNvSpPr/>
          <p:nvPr/>
        </p:nvSpPr>
        <p:spPr>
          <a:xfrm>
            <a:off x="2331643" y="1080000"/>
            <a:ext cx="448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Invariant Projection (DIP)</a:t>
            </a:r>
            <a:endParaRPr lang="zh-CN" alt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EE7B69-64F7-41C2-B0C7-FD3E1790B6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53" y="1830959"/>
            <a:ext cx="2185141" cy="707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4D8868-3867-416C-955C-CC90912EE00A}"/>
              </a:ext>
            </a:extLst>
          </p:cNvPr>
          <p:cNvSpPr/>
          <p:nvPr/>
        </p:nvSpPr>
        <p:spPr>
          <a:xfrm>
            <a:off x="6598097" y="2783404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Class Clustering</a:t>
            </a:r>
            <a:endParaRPr lang="zh-CN" alt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070482-1B98-4D95-97D7-E0DA01D2A94D}"/>
              </a:ext>
            </a:extLst>
          </p:cNvPr>
          <p:cNvSpPr/>
          <p:nvPr/>
        </p:nvSpPr>
        <p:spPr>
          <a:xfrm>
            <a:off x="2216866" y="1759668"/>
            <a:ext cx="5982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DIP</a:t>
            </a:r>
            <a:endParaRPr lang="zh-CN" altLang="en-US" sz="20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9AFC25-32FA-4977-8FBF-C99F72993B6C}"/>
              </a:ext>
            </a:extLst>
          </p:cNvPr>
          <p:cNvSpPr/>
          <p:nvPr/>
        </p:nvSpPr>
        <p:spPr>
          <a:xfrm>
            <a:off x="2133961" y="3671372"/>
            <a:ext cx="10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DIP-CC</a:t>
            </a:r>
            <a:endParaRPr lang="zh-CN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11961-D852-44BA-A6DD-131784F902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025" y="3538137"/>
            <a:ext cx="5081902" cy="109562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1A123418-A256-4A2B-895E-B878AC49F670}"/>
              </a:ext>
            </a:extLst>
          </p:cNvPr>
          <p:cNvSpPr/>
          <p:nvPr/>
        </p:nvSpPr>
        <p:spPr>
          <a:xfrm>
            <a:off x="5805376" y="3488441"/>
            <a:ext cx="2955852" cy="8438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CF2C61-4992-4CBD-A001-868CFD2945B6}"/>
              </a:ext>
            </a:extLst>
          </p:cNvPr>
          <p:cNvCxnSpPr>
            <a:cxnSpLocks/>
            <a:stCxn id="71" idx="0"/>
            <a:endCxn id="7" idx="2"/>
          </p:cNvCxnSpPr>
          <p:nvPr/>
        </p:nvCxnSpPr>
        <p:spPr>
          <a:xfrm flipV="1">
            <a:off x="7283302" y="3152736"/>
            <a:ext cx="166952" cy="335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row: Down 71">
            <a:extLst>
              <a:ext uri="{FF2B5EF4-FFF2-40B4-BE49-F238E27FC236}">
                <a16:creationId xmlns:a16="http://schemas.microsoft.com/office/drawing/2014/main" id="{76C68F0D-E12C-4E8D-9487-1949BE28665A}"/>
              </a:ext>
            </a:extLst>
          </p:cNvPr>
          <p:cNvSpPr/>
          <p:nvPr/>
        </p:nvSpPr>
        <p:spPr>
          <a:xfrm>
            <a:off x="4136065" y="2645028"/>
            <a:ext cx="871870" cy="7892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5D32A1-F516-4FBF-BBF1-DA58FE74C0D5}"/>
              </a:ext>
            </a:extLst>
          </p:cNvPr>
          <p:cNvGrpSpPr/>
          <p:nvPr/>
        </p:nvGrpSpPr>
        <p:grpSpPr>
          <a:xfrm>
            <a:off x="1857641" y="5084803"/>
            <a:ext cx="4326826" cy="400110"/>
            <a:chOff x="346176" y="5436416"/>
            <a:chExt cx="4326826" cy="40011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B401E51-1005-4360-81CA-CAA06E9BD303}"/>
                </a:ext>
              </a:extLst>
            </p:cNvPr>
            <p:cNvSpPr/>
            <p:nvPr/>
          </p:nvSpPr>
          <p:spPr>
            <a:xfrm>
              <a:off x="346176" y="5436416"/>
              <a:ext cx="43268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After obtaining      , use                     and</a:t>
              </a:r>
              <a:endParaRPr lang="zh-CN" altLang="en-US" sz="20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2DCB5DF-68B0-472C-AA99-D8F0A5623F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228" y="5586925"/>
              <a:ext cx="291048" cy="175238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C0FA445-C333-4D80-9710-1B4FCFA36F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51" y="5148477"/>
            <a:ext cx="1103238" cy="2727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9408D2-489F-4A8A-9D97-CC41D94DAF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18" y="5137788"/>
            <a:ext cx="1083428" cy="2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5244"/>
      </p:ext>
    </p:extLst>
  </p:cSld>
  <p:clrMapOvr>
    <a:masterClrMapping/>
  </p:clrMapOvr>
  <p:transition spd="med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164.60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s=[\x^s_1,\x^s_2,\ldots,\x^s_{n_s}]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2147.73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s^T\hat{\X}_s=\X_s^T\Z_{GFK}^T\Z_{GFK}\X_s=\X_s^T\G\X_s$&#10;&#10;&#10;\end{document}"/>
  <p:tag name="IGUANATEXSIZE" val="20"/>
  <p:tag name="IGUANATEXCURSOR" val="59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793.400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t=\Z_{GFK}\X_t$&#10;&#10;&#10;\end{document}"/>
  <p:tag name="IGUANATEXSIZE" val="20"/>
  <p:tag name="IGUANATEXCURSOR" val="55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2121.48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t^T\hat{\X}_t=\X_t^T\Z_{GFK}^T\Z_{GFK}\X_t=\X_t^T\G\X_t$&#10;&#10;&#10;\end{document}"/>
  <p:tag name="IGUANATEXSIZE" val="20"/>
  <p:tag name="IGUANATEXCURSOR" val="59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2456.69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X_s,\X_t)^2\!\!\!\!\!\!\!\!&amp;&amp;=\|\frac{1}{n_s}\sum_{i=1}^{n_s} \phi(\x^s_i)-\frac{1}{n_t}\sum_{i=1}^{n_t} \phi(\x^t_i)\|^2\nonumber&#10;\end{eqnarray}&#10;&#10;&#10;\end{document}"/>
  <p:tag name="IGUANATEXSIZE" val="20"/>
  <p:tag name="IGUANATEXCURSOR" val="54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9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beta_i}\|\frac{1}{n_s}\sum_{i=1}^{n_s} \beta_i\phi(\x^s_i)-\frac{1}{n_t}\sum_{i=1}^{n_t} \phi(\x^t_i)\|^2\nonumber&#10;\end{eqnarray}&#10;&#10;&#10;\end{document}"/>
  <p:tag name="IGUANATEXSIZE" val="20"/>
  <p:tag name="IGUANATEXCURSOR" val="56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9.6625"/>
  <p:tag name="ORIGINALWIDTH" val="2186.727"/>
  <p:tag name="LATEXADDIN" val="\documentclass{article}&#10;\usepackage{amsmath}&#10;\pagestyle{empty}&#10;\begin{document}&#10;&#10;\begin{eqnarray}&#10;\min_{\mathbf{w},b,\xi_i} &amp;&amp;\frac{1}{2}\|\mathbf{w}\|^2+C\sum_i \beta_i\xi_i\nonumber\\&#10;\mbox{s.t.} &amp;&amp; y_i(\mathbf{w}^T\phi(\mathbf{x}_i)+b)\geq 1-\xi_i,\quad \forall i,\nonumber\\&#10;&amp;&amp; \xi_i\geq 0,\quad \forall i. \nonumber&#10;\end{eqnarray}&#10;&#10;&#10;\end{document}"/>
  <p:tag name="IGUANATEXSIZE" val="18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756.28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|\frac{1}{n_s}\sum_{i=1}^{n_s} \beta_i\phi(\x^s_i)-\frac{1}{n_t}\sum_{i=1}^{n_t} \phi(\x^t_i)\|^2\nonumber&#10;\end{eqnarray}&#10;&#10;&#10;\end{document}"/>
  <p:tag name="IGUANATEXSIZE" val="20"/>
  <p:tag name="IGUANATEXCURSOR" val="54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7.4091"/>
  <p:tag name="ORIGINALWIDTH" val="3623.54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mathbf{w},b,\xi_i,\beta_i} &amp;&amp;\frac{1}{2}\|\mathbf{w}\|^2+C\sum_i \beta_i\xi_i + \|\frac{1}{n_s}\sum_{i=1}^{n_s} \beta_i\phi(\x^s_i)-\frac{1}{n_t}\sum_{i=1}^{n_t} \phi(\x^t_i)\|^2\nonumber\\&#10;\mbox{s.t.} &amp;&amp; y_i(\mathbf{w}^T\phi(\mathbf{x}_i)+b)\geq 1-\xi_i,\quad \forall i,\nonumber\\&#10;&amp;&amp; \xi_i\geq 0,\quad \forall i. \nonumber&#10;\end{eqnarray}&#10;&#10;&#10;\end{document}"/>
  <p:tag name="IGUANATEXSIZE" val="18"/>
  <p:tag name="IGUANATEXCURSOR" val="5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97.487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8.2377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eta_i$&#10;&#10;&#10;\end{document}"/>
  <p:tag name="IGUANATEXSIZE" val="20"/>
  <p:tag name="IGUANATEXCURSOR" val="53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2200.97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=(\K\K^{-\frac{1}{2}})(\K^{-\frac{1}{2}}\K)=\tilde{\phi}(\X_{st})^T\tilde{\phi}(\X_{st})$&#10;&#10;&#10;\end{document}"/>
  <p:tag name="IGUANATEXSIZE" val="20"/>
  <p:tag name="IGUANATEXCURSOR" val="60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8.2377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eta_i$&#10;&#10;&#10;\end{document}"/>
  <p:tag name="IGUANATEXSIZE" val="20"/>
  <p:tag name="IGUANATEXCURSOR" val="53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97.487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.1871"/>
  <p:tag name="ORIGINALWIDTH" val="2817.39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stackrel{\D,\bar{\P}_s,\bar{\P}_t}{\R_s,\R_t}}&amp;&amp;&#10;\|\bar{\P}_s^T\X_s-\D\R_s\|_F^2+\|\bar{\P}_t^T\X_t-\D\R_t\|_F^2\nonumber\\&#10;&amp;&amp;+\|\bar{\P}_s\bar{\P}_s^T\X_s-\X_s\|_F^2+\|\bar{\P}_t\bar{\P}_t^T\X_t-\X_t\|_F^2\nonumber&#10;\end{eqnarray}&#10;&#10;&#10;\end{document}"/>
  <p:tag name="IGUANATEXSIZE" val="20"/>
  <p:tag name="IGUANATEXCURSOR" val="5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9.4563"/>
  <p:tag name="ORIGINALWIDTH" val="1253.09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Z,\E} &amp;&amp; \|\Z\|_*+\|\E\|_{2,1},\nonumber\\&#10;\mbox{s.t.} &amp;&amp; \X=\X\Z+\E.\nonumber&#10;\end{eqnarray}&#10;&#10;&#10;\end{document}"/>
  <p:tag name="IGUANATEXSIZE" val="20"/>
  <p:tag name="IGUANATEXCURSOR" val="5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2.7409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Z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5.4892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E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6.4341"/>
  <p:tag name="ORIGINALWIDTH" val="1550.80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,\Z,\E} &amp;&amp; \|\Z\|_*+\|\E\|_{2,1},\nonumber\\&#10;\mbox{s.t.} &amp;&amp; \W\X_s=\X_t\Z+\E,\nonumber\\&#10;&amp;&amp; \W\W^T=\I.\nonumber&#10;\end{eqnarray}&#10;&#10;&#10;\end{document}"/>
  <p:tag name="IGUANATEXSIZE" val="20"/>
  <p:tag name="IGUANATEXCURSOR" val="6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9.4563"/>
  <p:tag name="ORIGINALWIDTH" val="1253.09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Z,\E} &amp;&amp; \|\Z\|_*+\|\E\|_{2,1},\nonumber\\&#10;\mbox{s.t.} &amp;&amp; \X=\X\Z+\E.\nonumber&#10;\end{eqnarray}&#10;&#10;&#10;\end{document}"/>
  <p:tag name="IGUANATEXSIZE" val="20"/>
  <p:tag name="IGUANATEXCURSOR" val="5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2425.1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K}=(\tilde{\phi}(\X_{st})^T\tilde{\W})(\tilde{\W}^T\tilde{\phi}(\X_{st}))=\K\W\W^T\K$&#10;&#10;&#10;\end{document}"/>
  <p:tag name="IGUANATEXSIZE" val="20"/>
  <p:tag name="IGUANATEXCURSOR" val="61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6.4341"/>
  <p:tag name="ORIGINALWIDTH" val="1699.28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,\Z,\E} &amp;&amp; \|\Z\|_*+\|\E\|_{2,1},\nonumber\\&#10;\mbox{s.t.} &amp;&amp; \W\X_s=\W\X_t\Z+\E,\nonumber\\&#10;&amp;&amp; \W\W^T=\I.\nonumber&#10;\end{eqnarray}&#10;&#10;&#10;\end{document}"/>
  <p:tag name="IGUANATEXSIZE" val="20"/>
  <p:tag name="IGUANATEXCURSOR" val="6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6.4341"/>
  <p:tag name="ORIGINALWIDTH" val="1550.80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,\Z,\E} &amp;&amp; \|\Z\|_*+\|\E\|_{2,1},\nonumber\\&#10;\mbox{s.t.} &amp;&amp; \W\X_s=\X_t\Z+\E,\nonumber\\&#10;&amp;&amp; \W\W^T=\I.\nonumber&#10;\end{eqnarray}&#10;&#10;&#10;\end{document}"/>
  <p:tag name="IGUANATEXSIZE" val="20"/>
  <p:tag name="IGUANATEXCURSOR" val="6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2316.4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X =&#10;[\x_1,\x_2,\ldots,\x_n]&#10;=&#10;\begin{bmatrix}&#10;x_{1,1} &amp;\ldots&amp;x_{n,1} \\&#10;\vdots&amp; \ddots&amp; &amp; \\&#10;x_{1,d} &amp; &amp; x_{n,d} &amp;&#10;\end{bmatrix}\nonumber&#10;\end{eqnarray}&#10;&#10;&#10;\end{document}"/>
  <p:tag name="IGUANATEXSIZE" val="20"/>
  <p:tag name="IGUANATEXCURSOR" val="6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24.634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l_i =f(\mathcal{S}_i, \mathcal{T}_i, \W_i)$&#10;&#10;&#10;\end{document}"/>
  <p:tag name="IGUANATEXSIZE" val="20"/>
  <p:tag name="IGUANATEXCURSOR" val="57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23.9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^* =\arg\max_{\W} f(\mathcal{S}_{N_e+1}, \mathcal{T}_{N_e+1}, \W)$&#10;&#10;&#10;\end{document}"/>
  <p:tag name="IGUANATEXSIZE" val="20"/>
  <p:tag name="IGUANATEXCURSOR" val="54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2692.91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L=\sum_{i=1}^{n_s}e^{-\lambda \|\x_i^s-\hat{\x}_i^s\|^2}l(\x_i^s,\y_i^s)+\sum_{i=1}^{n_t}\|\x_i^t-\hat{\x}_i^t\|^2$&#10;&#10;&#10;\end{document}"/>
  <p:tag name="IGUANATEXSIZE" val="20"/>
  <p:tag name="IGUANATEXCURSOR" val="5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597.675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x}_1=\frac{x_1-\mu_1}{\sigma_1}$&#10;&#10;&#10;\end{document}"/>
  <p:tag name="IGUANATEXSIZE" val="20"/>
  <p:tag name="IGUANATEXCURSOR" val="56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597.675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x}_2=\frac{x_2-\mu_2}{\sigma_2}$&#10;&#10;&#10;\end{document}"/>
  <p:tag name="IGUANATEXSIZE" val="20"/>
  <p:tag name="IGUANATEXCURSOR" val="56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03.674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x}=[\tilde{x}_1,\tilde{x}_2]$&#10;&#10;&#10;\end{document}"/>
  <p:tag name="IGUANATEXSIZE" val="20"/>
  <p:tag name="IGUANATEXCURSOR" val="56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03.674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=[x_1,x_2]$&#10;&#10;&#10;\end{document}"/>
  <p:tag name="IGUANATEXSIZE" val="20"/>
  <p:tag name="IGUANATEXCURSOR" val="54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728.15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=\K^{-\frac{1}{2}}\tilde{\W}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pagestyle{empty}&#10;\begin{document}&#10;$x_1$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pagestyle{empty}&#10;\begin{document}&#10;$x_2$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8.965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p(x_2)$&#10;&#10;&#10;\end{document}"/>
  <p:tag name="IGUANATEXSIZE" val="20"/>
  <p:tag name="IGUANATEXCURSOR" val="53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8.965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p(x_1)$&#10;&#10;&#10;\end{document}"/>
  <p:tag name="IGUANATEXSIZE" val="20"/>
  <p:tag name="IGUANATEXCURSOR" val="53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pagestyle{empty}&#10;\begin{document}&#10;$x_1$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99102"/>
  <p:tag name="ORIGINALWIDTH" val="110.9861"/>
  <p:tag name="LATEXADDIN" val="\documentclass{article}&#10;\usepackage{amsmath}&#10;\pagestyle{empty}&#10;\begin{document}&#10;&#10;$\sigma_2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99102"/>
  <p:tag name="ORIGINALWIDTH" val="107.9865"/>
  <p:tag name="LATEXADDIN" val="\documentclass{article}&#10;\usepackage{amsmath}&#10;\pagestyle{empty}&#10;\begin{document}&#10;&#10;$\sigma_1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pagestyle{empty}&#10;\begin{document}&#10;$x_2$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.7206"/>
  <p:tag name="ORIGINALWIDTH" val="957.630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BN(\x_i^s)=\frac{\x_i^s-\bm{\mu}_{s}}{\sqrt{\epsilon+\bm{\sigma}_{s}^2}}$&#10;&#10;&#10;\end{document}"/>
  <p:tag name="IGUANATEXSIZE" val="20"/>
  <p:tag name="IGUANATEXCURSOR" val="59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6.7191"/>
  <p:tag name="ORIGINALWIDTH" val="947.881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BN(\x_i^t)=\frac{\x_i^t-\bm{\mu}_{s}}{\sqrt{\epsilon+\bm{\sigma}_{s}^2}}$&#10;&#10;&#10;\end{document}"/>
  <p:tag name="IGUANATEXSIZE" val="20"/>
  <p:tag name="IGUANATEXCURSOR" val="55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2495.68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tr(\tilde{\K}\L)=tr(\K\W\W^T\K\L)=tr(\W^T\K\L\K\W)$&#10;&#10;&#10;\end{document}"/>
  <p:tag name="IGUANATEXSIZE" val="20"/>
  <p:tag name="IGUANATEXCURSOR" val="56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6.7191"/>
  <p:tag name="ORIGINALWIDTH" val="947.881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BN(\x_i^t)=\frac{\x_i^t-\bm{\mu}_{t}}{\sqrt{\epsilon+\bm{\sigma}_{t}^2}}$&#10;&#10;&#10;\end{document}"/>
  <p:tag name="IGUANATEXSIZE" val="20"/>
  <p:tag name="IGUANATEXCURSOR" val="59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30.10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q_{st}=\alpha q_s+(1-\alpha)q_t$&#10;&#10;&#10;\end{document}"/>
  <p:tag name="IGUANATEXSIZE" val="20"/>
  <p:tag name="IGUANATEXCURSOR" val="56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27.85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q_{ts}=\alpha q_t+(1-\alpha)q_s$&#10;&#10;&#10;\end{document}"/>
  <p:tag name="IGUANATEXSIZE" val="20"/>
  <p:tag name="IGUANATEXCURSOR" val="56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.7206"/>
  <p:tag name="ORIGINALWIDTH" val="974.128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DA(\x_i^s)=\frac{\x_i^s-\bm{\mu}_{st}}{\sqrt{\epsilon+\bm{\sigma}_{st}^2}}$&#10;&#10;&#10;\end{document}"/>
  <p:tag name="IGUANATEXSIZE" val="20"/>
  <p:tag name="IGUANATEXCURSOR" val="60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6.7191"/>
  <p:tag name="ORIGINALWIDTH" val="965.129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DA(\x_i^t)=\frac{\x_i^t-\bm{\mu}_{ts}}{\sqrt{\epsilon+\bm{\sigma}_{ts}^2}}$&#10;&#10;&#10;\end{document}"/>
  <p:tag name="IGUANATEXSIZE" val="20"/>
  <p:tag name="IGUANATEXCURSOR" val="60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2054"/>
  <p:tag name="ORIGINALWIDTH" val="2867.6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 -\frac{1}{n_s}\sum_{i=1}^{n_s} \log p^s_{y_i^s}(\x_i^s)-\frac{1}{n_t}\sum_{i=1}^{n_t}\sum_y  p^t_{y} (\x_i^t)\log p^t_y(\x_i^t)\nonumber&#10;\end{eqnarray}&#10;&#10;&#10;\end{document}"/>
  <p:tag name="IGUANATEXSIZE" val="20"/>
  <p:tag name="IGUANATEXCURSOR" val="66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2425.1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z}[log D(G(\z))]+\mathbb{E}_{\y}[log(1-D(\y))]\nonumber&#10;\end{eqnarray}&#10;&#10;&#10;\end{document}"/>
  <p:tag name="IGUANATEXSIZE" val="20"/>
  <p:tag name="IGUANATEXCURSOR" val="6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53.9932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z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40.719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G(\z)$&#10;&#10;&#10;\end{document}"/>
  <p:tag name="IGUANATEXSIZE" val="25"/>
  <p:tag name="IGUANATEXCURSOR" val="53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70.4911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y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135.35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X_s,\X_t)^2= tr(\K\L)\nonumber&#10;\end{eqnarray}&#10;&#10;&#10;\end{document}"/>
  <p:tag name="IGUANATEXSIZE" val="20"/>
  <p:tag name="IGUANATEXCURSOR" val="56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2446.19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x}[log D(G(\x))]+\mathbb{E}_{\y}[log(1-D(\y))]\nonumber&#10;\end{eqnarray}&#10;&#10;&#10;\end{document}"/>
  <p:tag name="IGUANATEXSIZE" val="20"/>
  <p:tag name="IGUANATEXCURSOR" val="6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71.241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G(\x)$&#10;&#10;&#10;\end{document}"/>
  <p:tag name="IGUANATEXSIZE" val="25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70.4911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y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3937.00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x}[log D(\x,G(\x))]+\mathbb{E}_{\x,\y}[log(1-D(\x,\y))]+\mathbb{E}_{\x,\y}[\|\y-G(\x)\|_1]\nonumber&#10;\end{eqnarray}&#10;&#10;&#10;\end{document}"/>
  <p:tag name="IGUANATEXSIZE" val="20"/>
  <p:tag name="IGUANATEXCURSOR" val="6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3586.05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x}[log D(G(\x))]+\mathbb{E}_{\y}[log(1-D(\y))]+\mathbb{E}_{\x,\y}[\|\y-G(\x)\|_1]\nonumber&#10;\end{eqnarray}&#10;&#10;&#10;\end{document}"/>
  <p:tag name="IGUANATEXSIZE" val="20"/>
  <p:tag name="IGUANATEXCURSOR" val="6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3586.05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x}[log D(G(\x))]+\mathbb{E}_{\y}[log(1-D(\y))]+\mathbb{E}_{\x,\y}[\|\y-G(\x)\|_1]\nonumber&#10;\end{eqnarray}&#10;&#10;&#10;\end{document}"/>
  <p:tag name="IGUANATEXSIZE" val="20"/>
  <p:tag name="IGUANATEXCURSOR" val="6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3937.00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x}[log D(\x,G(\x))]+\mathbb{E}_{\x,\y}[log(1-D(\x,\y))]+\mathbb{E}_{\x,\y}[\|\y-G(\x)\|_1]\nonumber&#10;\end{eqnarray}&#10;&#10;&#10;\end{document}"/>
  <p:tag name="IGUANATEXSIZE" val="20"/>
  <p:tag name="IGUANATEXCURSOR" val="6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89.2388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G$&#10;&#10;&#10;\end{document}"/>
  <p:tag name="IGUANATEXSIZE" val="20"/>
  <p:tag name="IGUANATEXCURSOR" val="53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F$&#10;&#10;&#10;\end{document}"/>
  <p:tag name="IGUANATEXSIZE" val="20"/>
  <p:tag name="IGUANATEXCURSOR" val="53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913.385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K =&#10;\begin{bmatrix}&#10;\K_{ss} &amp;  \K_{st} \\&#10;\K_{ts} &amp;  \K_{tt}&#10;\end{bmatrix}\nonumber&#10;\end{eqnarray}&#10;&#10;&#10;\end{document}"/>
  <p:tag name="IGUANATEXSIZE" val="20"/>
  <p:tag name="IGUANATEXCURSOR" val="64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71.241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G(\x)$&#10;&#10;&#10;\end{document}"/>
  <p:tag name="IGUANATEXSIZE" val="20"/>
  <p:tag name="IGUANATEXCURSOR" val="53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48.443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F(G(\x))$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70.4911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y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4.968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F(\y)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48.443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G(F(\y))$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83.20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C}_s=\mathcal{C}_t$&#10;&#10;&#10;\end{document}"/>
  <p:tag name="IGUANATEXSIZE" val="20"/>
  <p:tag name="IGUANATEXCURSOR" val="55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83.20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C}_s\neq\mathcal{C}_t$&#10;&#10;&#10;\end{document}"/>
  <p:tag name="IGUANATEXSIZE" val="20"/>
  <p:tag name="IGUANATEXCURSOR" val="54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1564.30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L_{i,j}=&#10;\left\{&#10;             \begin{array}{lr}&#10;              \frac{1}{n_s^2},\quad \textnormal{if}\,\, i,j\in\mathcal{S}\\&#10;             \frac{1}{n_t^2},\quad \textnormal{if}\,\, i,j\in\mathcal{T}\\&#10;         -\frac{1}{n_s n_t},\quad \textnormal{otherwise}\\&#10;             \end{array}\nonumber&#10;\right.&#10;\end{eqnarray}&#10;&#10;&#10;&#10;\end{document}"/>
  <p:tag name="IGUANATEXSIZE" val="20"/>
  <p:tag name="IGUANATEXCURSOR" val="7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351.706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phi}(\X_{st})$&#10;&#10;&#10;\end{document}"/>
  <p:tag name="IGUANATEXSIZE" val="20"/>
  <p:tag name="IGUANATEXCURSOR" val="53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W}$&#10;&#10;&#10;\end{document}"/>
  <p:tag name="IGUANATEXSIZE" val="20"/>
  <p:tag name="IGUANATEXCURSOR" val="53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1148.85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=[\x^t_1,\x^t_2,\ldots,\x^t_{n_t}]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2043"/>
  <p:tag name="ORIGINALWIDTH" val="1330.33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} &amp;&amp; tr(\W^T\K\L\K\W)\nonumber\\&#10;\mbox{s.t.} &amp;&amp;\W^T\W=\I. \nonumber&#10;\end{eqnarray}&#10;&#10;&#10;\end{document}"/>
  <p:tag name="IGUANATEXSIZE" val="20"/>
  <p:tag name="IGUANATEXCURSOR" val="56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2043"/>
  <p:tag name="ORIGINALWIDTH" val="2062.2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} &amp;&amp; tr(\W^T\W)+ tr(\W^T\K\L\K\W)\nonumber\\&#10;\mbox{s.t.} &amp;&amp;\W^T\K\H\K\W=\I. \nonumber&#10;\end{eqnarray}&#10;&#10;&#10;\end{document}"/>
  <p:tag name="IGUANATEXSIZE" val="20"/>
  <p:tag name="IGUANATEXCURSOR" val="62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010.12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=\I-\frac{1}{n_s+n_t}\1\1^T$&#10;&#10;&#10;\end{document}"/>
  <p:tag name="IGUANATEXSIZE" val="20"/>
  <p:tag name="IGUANATEXCURSOR" val="56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869.141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K}=\K\W\W^T\K$&#10;&#10;&#10;\end{document}"/>
  <p:tag name="IGUANATEXSIZE" val="20"/>
  <p:tag name="IGUANATEXCURSOR" val="54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3370.0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W^T\X_s,\W^T\X_t)^2\!\!\!\!\!\!\!\!&amp;&amp;=\|\frac{1}{n_s}\sum_{i=1}^{n_s} \phi(\W^T\x^s_i)-\frac{1}{n_t}\sum_{i=1}^{n_t} \phi(\W^T\x^t_i)\|^2\nonumber&#10;\end{eqnarray}&#10;&#10;&#10;\end{document}"/>
  <p:tag name="IGUANATEXSIZE" val="20"/>
  <p:tag name="IGUANATEXCURSOR" val="69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2425.1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K}=(\tilde{\phi}(\X_{st})^T\tilde{\W})(\tilde{\W}^T\tilde{\phi}(\X_{st}))=\K\W\W^T\K$&#10;&#10;&#10;\end{document}"/>
  <p:tag name="IGUANATEXSIZE" val="20"/>
  <p:tag name="IGUANATEXCURSOR" val="61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W}$&#10;&#10;&#10;\end{document}"/>
  <p:tag name="IGUANATEXSIZE" val="20"/>
  <p:tag name="IGUANATEXCURSOR" val="54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s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8.684"/>
  <p:tag name="ORIGINALWIDTH" val="3370.0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W^T\X_s,\W^T\X_t)^2\!\!\!\!\!\!\!\!&amp;&amp;=\|\frac{1}{n_s}\sum_{i=1}^{n_s} \phi(\W^T\x^s_i)-\frac{1}{n_t}\sum_{i=1}^{n_t} \phi(\W^T\x^t_i)\|^2\nonumber\\&#10;&amp;&amp;= tr(\K_\W\L)\nonumber&#10;\end{eqnarray}&#10;&#10;&#10;\end{document}"/>
  <p:tag name="IGUANATEXSIZE" val="20"/>
  <p:tag name="IGUANATEXCURSOR" val="71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7.98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$&#10;&#10;&#10;\end{document}"/>
  <p:tag name="IGUANATEXSIZE" val="15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s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t$&#10;&#10;&#10;\end{document}"/>
  <p:tag name="IGUANATEXSIZE" val="15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41.882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X}_s=\bar{\P}_t\bar{\P}_s^T\bar{\P}_s\X_s$&#10;&#10;&#10;\end{document}"/>
  <p:tag name="IGUANATEXSIZE" val="15"/>
  <p:tag name="IGUANATEXCURSOR" val="57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7.675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X}_t=\bar{\P}_t\X_t$&#10;&#10;&#10;\end{document}"/>
  <p:tag name="IGUANATEXSIZE" val="15"/>
  <p:tag name="IGUANATEXCURSOR" val="5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164.60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s=[\x^s_1,\x^s_2,\ldots,\x^s_{n_s}]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1148.85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=[\x^t_1,\x^t_2,\ldots,\x^t_{n_t}]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s$&#10;&#10;&#10;\end{document}"/>
  <p:tag name="IGUANATEXSIZE" val="20"/>
  <p:tag name="IGUANATEXCURSOR" val="53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t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8.1628"/>
  <p:tag name="ORIGINALWIDTH" val="1697.78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&amp;&amp;\min_{\M} \|\M\P_s-\P_t\|_F^2\nonumber\\&#10;=&amp;&amp; \min_{\M} \|\M\P_s\P_s^T-\P_t\P_s^T\|_F^2\nonumber\\&#10;= &amp;&amp; \min_{\M} \|\M-\P_t\P_s^T\|_F^2\nonumber&#10;\end{eqnarray}&#10;&#10;\end{document}"/>
  <p:tag name="IGUANATEXSIZE" val="20"/>
  <p:tag name="IGUANATEXCURSOR" val="70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036.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K_\W =&#10;\begin{bmatrix}&#10;\K_{ss} &amp;  \K_{st} \\&#10;\K_{ts} &amp;  \K_{tt}&#10;\end{bmatrix}\nonumber&#10;\end{eqnarray}&#10;&#10;&#10;\end{document}"/>
  <p:tag name="IGUANATEXSIZE" val="20"/>
  <p:tag name="IGUANATEXCURSOR" val="55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605.924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=\P_t\P_s^T$&#10;&#10;&#10;\end{document}"/>
  <p:tag name="IGUANATEXSIZE" val="20"/>
  <p:tag name="IGUANATEXCURSOR" val="54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s$&#10;&#10;&#10;\end{document}"/>
  <p:tag name="IGUANATEXSIZE" val="20"/>
  <p:tag name="IGUANATEXCURSOR" val="53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t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P}_s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P}_t$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605.924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=\bar{\P}_t\bar{\P}_s^T$&#10;&#10;&#10;\end{document}"/>
  <p:tag name="IGUANATEXSIZE" val="20"/>
  <p:tag name="IGUANATEXCURSOR" val="55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05.136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\bar{\P}_s=\bar{\P}_t\bar{\P}_s^T\bar{\P}_s$&#10;&#10;&#10;\end{document}"/>
  <p:tag name="IGUANATEXSIZE" val="20"/>
  <p:tag name="IGUANATEXCURSOR" val="57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41.882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X}_s=\bar{\P}_t\bar{\P}_s^T\bar{\P}_s\X_s$&#10;&#10;&#10;\end{document}"/>
  <p:tag name="IGUANATEXSIZE" val="20"/>
  <p:tag name="IGUANATEXCURSOR" val="57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7.675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X}_t=\bar{\P}_t\X_t$&#10;&#10;&#10;\end{document}"/>
  <p:tag name="IGUANATEXSIZE" val="20"/>
  <p:tag name="IGUANATEXCURSOR" val="5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9.231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_s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1564.30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L_{i,j}=&#10;\left\{&#10;             \begin{array}{lr}&#10;              \frac{1}{n_s^2},\quad \textnormal{if}\,\, i,j\in\mathcal{S}\\&#10;             \frac{1}{n_t^2},\quad \textnormal{if}\,\, i,j\in\mathcal{T}\\&#10;         -\frac{1}{n_s n_t},\quad \textnormal{otherwise}\\&#10;             \end{array}\nonumber&#10;\right.&#10;\end{eqnarray}&#10;&#10;&#10;&#10;\end{document}"/>
  <p:tag name="IGUANATEXSIZE" val="20"/>
  <p:tag name="IGUANATEXCURSOR" val="7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1.732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_t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s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t$&#10;&#10;&#10;\end{document}"/>
  <p:tag name="IGUANATEXSIZE" val="15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50.131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K}_s=\bar{\P}_t\bar{\P}_s^T\bar{\P}_s\K_s$&#10;&#10;&#10;\end{document}"/>
  <p:tag name="IGUANATEXSIZE" val="15"/>
  <p:tag name="IGUANATEXCURSOR" val="57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5.924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K}_t=\bar{\P}_t\K_t$&#10;&#10;&#10;\end{document}"/>
  <p:tag name="IGUANATEXSIZE" val="15"/>
  <p:tag name="IGUANATEXCURSOR" val="55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377.20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\cup\mathcal{T}5$&#10;&#10;&#10;\end{document}"/>
  <p:tag name="IGUANATEXSIZE" val="1"/>
  <p:tag name="IGUANATEXCURSOR" val="55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326.209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\cup\mathcal{T}$&#10;&#10;&#10;\end{document}"/>
  <p:tag name="IGUANATEXSIZE" val="15"/>
  <p:tag name="IGUANATEXCURSOR" val="5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98803"/>
  <p:tag name="ORIGINALWIDTH" val="96.7378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A}$&#10;&#10;&#10;\end{document}"/>
  <p:tag name="IGUANATEXSIZE" val="15"/>
  <p:tag name="IGUANATEXCURSOR" val="54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4.2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_j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1517.8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K(\x_i^s,\a_j)=\exp(-\frac{\|\x_i^s-\a_j\|^2}{2\delta^2})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075.36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} &amp;&amp; tr(\K_\W\L)\nonumber\\&#10;\mbox{s.t.} &amp;&amp;\W^T\W=\I. \nonumber&#10;\end{eqnarray}&#10;&#10;&#10;\end{document}"/>
  <p:tag name="IGUANATEXSIZE" val="20"/>
  <p:tag name="IGUANATEXCURSOR" val="56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1501.31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K(\x_i^t,\a_j)=\exp(-\frac{\|\x_i^t-\a_j\|^2}{2\delta^2})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2306.71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_i^s=[K(\x_i^s,\a_1),K(\x_i^s,\a_2),\ldots,K(\x_i^s,\a_{n_a})]$&#10;&#10;&#10;\end{document}"/>
  <p:tag name="IGUANATEXSIZE" val="20"/>
  <p:tag name="IGUANATEXCURSOR" val="59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2269.21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_i^t=[K(\x_i^t,\a_1),K(\x_i^t,\a_2),\ldots,K(\x_i^t,\a_{n_a})]$&#10;&#10;&#10;\end{document}"/>
  <p:tag name="IGUANATEXSIZE" val="20"/>
  <p:tag name="IGUANATEXCURSOR" val="58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4.2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_j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15.485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_s$&#10;&#10;&#10;\end{document}"/>
  <p:tag name="IGUANATEXSIZE" val="20"/>
  <p:tag name="IGUANATEXCURSOR" val="54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07.986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_t$&#10;&#10;&#10;\end{document}"/>
  <p:tag name="IGUANATEXSIZE" val="20"/>
  <p:tag name="IGUANATEXCURSOR" val="54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4.2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_j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128.60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_s=\{K(\x_i^s,\a_j)|_{i=1}^{n_s}\}$&#10;&#10;&#10;\end{document}"/>
  <p:tag name="IGUANATEXSIZE" val="20"/>
  <p:tag name="IGUANATEXCURSOR" val="57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109.86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_t=\{K(\x_i^t,\a_j)|_{i=1}^{n_t}\}$&#10;&#10;&#10;\end{document}"/>
  <p:tag name="IGUANATEXSIZE" val="20"/>
  <p:tag name="IGUANATEXCURSOR" val="57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s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1826"/>
  <p:tag name="ORIGINALWIDTH" val="2500.9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} &amp;&amp; tr(\K_\W\L)+\lambda\sum_{c=1}^C\sum_{i=1}^{n_c}\|\W^T \x^s_{i,c}-\bm{\mu}_c\|^2\nonumber\\&#10;\mbox{s.t.} &amp;&amp;\W^T\W=\I. \nonumber&#10;\end{eqnarray}&#10;&#10;&#10;\end{document}"/>
  <p:tag name="IGUANATEXSIZE" val="20"/>
  <p:tag name="IGUANATEXCURSOR" val="6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7.98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37.23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C_s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29.733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C_t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37.23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C}_s$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331.458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^T\X_s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2.9434"/>
  <p:tag name="ORIGINALWIDTH" val="1515.56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&amp;&amp;\min_{\A} \|\hat{\C}_s-\C_t\|_F^2\nonumber\\&#10;=&amp;&amp;\min_{\A}  \|\A^T \C_s\A-\C_t\|_F^2\nonumber&#10;\end{eqnarray}&#10;&#10;&#10;\end{document}"/>
  <p:tag name="IGUANATEXSIZE" val="20"/>
  <p:tag name="IGUANATEXCURSOR" val="62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814.398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C_s=\U_s\bm{\Sigma}_s\U_s^T$&#10;&#10;&#10;\end{document}"/>
  <p:tag name="IGUANATEXSIZE" val="20"/>
  <p:tag name="IGUANATEXCURSOR" val="55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785.901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C_t=\U_t\bm{\Sigma}_t\U_t^T$&#10;&#10;&#10;\end{document}"/>
  <p:tag name="IGUANATEXSIZE" val="20"/>
  <p:tag name="IGUANATEXCURSOR" val="55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425.1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^*=\U_s\bm{\Sigma}_s^{-\frac{1}{2}}\U_s^T\U_t[1:r]\bm{\Sigma}_t[1:r]^{\frac{1}{2}}\U_t[1:r]^T$&#10;&#10;&#10;\end{document}"/>
  <p:tag name="IGUANATEXSIZE" val="20"/>
  <p:tag name="IGUANATEXCURSOR" val="57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05.54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r=\min(rank(\C_s),rank(\C_t))$&#10;&#10;&#10;\end{document}"/>
  <p:tag name="IGUANATEXSIZE" val="20"/>
  <p:tag name="IGUANATEXCURSOR" val="55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542.9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\W^T\X_s)$&#10;&#10;&#10;\end{document}"/>
  <p:tag name="IGUANATEXSIZE" val="20"/>
  <p:tag name="IGUANATEXCURSOR" val="54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46.981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^*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388.451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{\A^*}^T\X_s$&#10;&#10;&#10;\end{document}"/>
  <p:tag name="IGUANATEXSIZE" val="20"/>
  <p:tag name="IGUANATEXCURSOR" val="53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7.98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3370.0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W^T\X_s,\W^T\X_t)^2\!\!\!\!\!\!\!\!&amp;&amp;=\|\frac{1}{n_s}\sum_{i=1}^{n_s} \phi(\W^T\x^s_i)-\frac{1}{n_t}\sum_{i=1}^{n_t} \phi(\W^T\x^t_i)\|^2\nonumber&#10;\end{eqnarray}&#10;&#10;&#10;\end{document}"/>
  <p:tag name="IGUANATEXSIZE" val="20"/>
  <p:tag name="IGUANATEXCURSOR" val="69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1882.26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A^T\X_s,\X_t)^2=\|\A^T \C_s\A-\C_t\|_F^2\nonumber&#10;\end{eqnarray}&#10;&#10;&#10;\end{document}"/>
  <p:tag name="IGUANATEXSIZE" val="20"/>
  <p:tag name="IGUANATEXCURSOR" val="58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55.643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phi(\X_s),\phi(\X_t))\nonumber&#10;\end{eqnarray}&#10;&#10;&#10;\end{document}"/>
  <p:tag name="IGUANATEXSIZE" val="20"/>
  <p:tag name="IGUANATEXCURSOR" val="56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1621.2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_s,\W_t}d(\W_s\phi(\X_s),\W_t\phi(\X_t))\nonumber&#10;\end{eqnarray}&#10;&#10;&#10;\end{document}"/>
  <p:tag name="IGUANATEXSIZE" val="20"/>
  <p:tag name="IGUANATEXCURSOR" val="56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46.681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W_s=\W_t\nonumber&#10;\end{eqnarray}&#10;&#10;&#10;\end{document}"/>
  <p:tag name="IGUANATEXSIZE" val="20"/>
  <p:tag name="IGUANATEXCURSOR" val="5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546.681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W_s\neq\W_t\nonumber&#10;\end{eqnarray}&#10;&#10;&#10;\end{document}"/>
  <p:tag name="IGUANATEXSIZE" val="20"/>
  <p:tag name="IGUANATEXCURSOR" val="55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P}_s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533.183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\W^T\X_t)$&#10;&#10;&#10;\end{document}"/>
  <p:tag name="IGUANATEXSIZE" val="20"/>
  <p:tag name="IGUANATEXCURSOR" val="54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P}_t$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40.944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t=0)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40.944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t=1)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37.682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t=0.3)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37.682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t=0.6)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952.75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s=[\Phi(0)^T;\Phi(0.1)^T;\ldots,\Phi(1)^T]\X_s$&#10;&#10;&#10;\end{document}"/>
  <p:tag name="IGUANATEXSIZE" val="20"/>
  <p:tag name="IGUANATEXCURSOR" val="57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936.25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t=[\Phi(0)^T;\Phi(0.1)^T;\ldots,\Phi(1)^T]\X_t$&#10;&#10;&#10;\end{document}"/>
  <p:tag name="IGUANATEXSIZE" val="20"/>
  <p:tag name="IGUANATEXCURSOR" val="57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810.648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s=\Z_{GFK}\X_s$&#10;&#10;&#10;\end{document}"/>
  <p:tag name="IGUANATEXSIZE" val="20"/>
  <p:tag name="IGUANATEXCURSOR" val="54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478.4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Z_{GFK}=[\Phi(0)^T;\Phi(t)^T;\ldots,\Phi(1)^T]\quad 0\leq t\leq 1$&#10;&#10;&#10;\end{document}"/>
  <p:tag name="IGUANATEXSIZE" val="20"/>
  <p:tag name="IGUANATEXCURSOR" val="54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937.75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Z_{SGF}=[\Phi(0)^T;\Phi(0.1)^T;\ldots,\Phi(1)^T]$&#10;&#10;&#10;\end{document}"/>
  <p:tag name="IGUANATEXSIZE" val="20"/>
  <p:tag name="IGUANATEXCURSOR" val="54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6196</TotalTime>
  <Words>1396</Words>
  <Application>Microsoft Office PowerPoint</Application>
  <PresentationFormat>On-screen Show (4:3)</PresentationFormat>
  <Paragraphs>312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等线</vt:lpstr>
      <vt:lpstr>宋体</vt:lpstr>
      <vt:lpstr>Arial</vt:lpstr>
      <vt:lpstr>Calibri</vt:lpstr>
      <vt:lpstr>Times New Roman</vt:lpstr>
      <vt:lpstr>Wingdings</vt:lpstr>
      <vt:lpstr>2016-VI主题-蓝</vt:lpstr>
      <vt:lpstr>Principles of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Windows 用户</cp:lastModifiedBy>
  <cp:revision>1300</cp:revision>
  <dcterms:created xsi:type="dcterms:W3CDTF">2016-04-20T02:59:17Z</dcterms:created>
  <dcterms:modified xsi:type="dcterms:W3CDTF">2019-05-27T07:59:57Z</dcterms:modified>
</cp:coreProperties>
</file>